
<file path=[Content_Types].xml><?xml version="1.0" encoding="utf-8"?>
<Types xmlns="http://schemas.openxmlformats.org/package/2006/content-types">
  <Default ContentType="application/x-fontdata" Extension="fntdata"/>
  <Default ContentType="image/jpeg" Extension="jpeg"/>
  <Default ContentType="video/mp4" Extension="mp4"/>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8"/>
    <p:sldId id="257" r:id="rId29"/>
    <p:sldId id="258" r:id="rId30"/>
    <p:sldId id="259" r:id="rId31"/>
    <p:sldId id="260" r:id="rId32"/>
    <p:sldId id="261" r:id="rId33"/>
    <p:sldId id="262" r:id="rId34"/>
    <p:sldId id="263" r:id="rId35"/>
    <p:sldId id="264" r:id="rId36"/>
    <p:sldId id="265" r:id="rId37"/>
    <p:sldId id="266" r:id="rId38"/>
    <p:sldId id="267" r:id="rId39"/>
    <p:sldId id="268" r:id="rId40"/>
    <p:sldId id="269" r:id="rId41"/>
    <p:sldId id="270" r:id="rId42"/>
    <p:sldId id="271" r:id="rId43"/>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Canva Sans" charset="1" panose="020B0503030501040103"/>
      <p:regular r:id="rId10"/>
    </p:embeddedFont>
    <p:embeddedFont>
      <p:font typeface="Canva Sans Bold" charset="1" panose="020B0803030501040103"/>
      <p:regular r:id="rId11"/>
    </p:embeddedFont>
    <p:embeddedFont>
      <p:font typeface="Canva Sans Italics" charset="1" panose="020B0503030501040103"/>
      <p:regular r:id="rId12"/>
    </p:embeddedFont>
    <p:embeddedFont>
      <p:font typeface="Canva Sans Bold Italics" charset="1" panose="020B0803030501040103"/>
      <p:regular r:id="rId13"/>
    </p:embeddedFont>
    <p:embeddedFont>
      <p:font typeface="Canva Sans Medium" charset="1" panose="020B0603030501040103"/>
      <p:regular r:id="rId14"/>
    </p:embeddedFont>
    <p:embeddedFont>
      <p:font typeface="Canva Sans Medium Italics" charset="1" panose="020B0603030501040103"/>
      <p:regular r:id="rId15"/>
    </p:embeddedFont>
    <p:embeddedFont>
      <p:font typeface="Aileron" charset="1" panose="00000500000000000000"/>
      <p:regular r:id="rId16"/>
    </p:embeddedFont>
    <p:embeddedFont>
      <p:font typeface="Aileron Bold" charset="1" panose="00000800000000000000"/>
      <p:regular r:id="rId17"/>
    </p:embeddedFont>
    <p:embeddedFont>
      <p:font typeface="Aileron Italics" charset="1" panose="00000500000000000000"/>
      <p:regular r:id="rId18"/>
    </p:embeddedFont>
    <p:embeddedFont>
      <p:font typeface="Aileron Bold Italics" charset="1" panose="00000800000000000000"/>
      <p:regular r:id="rId19"/>
    </p:embeddedFont>
    <p:embeddedFont>
      <p:font typeface="Aileron Thin" charset="1" panose="00000300000000000000"/>
      <p:regular r:id="rId20"/>
    </p:embeddedFont>
    <p:embeddedFont>
      <p:font typeface="Aileron Thin Italics" charset="1" panose="00000300000000000000"/>
      <p:regular r:id="rId21"/>
    </p:embeddedFont>
    <p:embeddedFont>
      <p:font typeface="Aileron Light" charset="1" panose="00000400000000000000"/>
      <p:regular r:id="rId22"/>
    </p:embeddedFont>
    <p:embeddedFont>
      <p:font typeface="Aileron Light Italics" charset="1" panose="00000400000000000000"/>
      <p:regular r:id="rId23"/>
    </p:embeddedFont>
    <p:embeddedFont>
      <p:font typeface="Aileron Ultra-Bold" charset="1" panose="00000A00000000000000"/>
      <p:regular r:id="rId24"/>
    </p:embeddedFont>
    <p:embeddedFont>
      <p:font typeface="Aileron Ultra-Bold Italics" charset="1" panose="00000A00000000000000"/>
      <p:regular r:id="rId25"/>
    </p:embeddedFont>
    <p:embeddedFont>
      <p:font typeface="Aileron Heavy" charset="1" panose="00000A00000000000000"/>
      <p:regular r:id="rId26"/>
    </p:embeddedFont>
    <p:embeddedFont>
      <p:font typeface="Aileron Heavy Italics" charset="1" panose="00000A00000000000000"/>
      <p:regular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slides/slide1.xml" Type="http://schemas.openxmlformats.org/officeDocument/2006/relationships/slide"/><Relationship Id="rId29" Target="slides/slide2.xml" Type="http://schemas.openxmlformats.org/officeDocument/2006/relationships/slide"/><Relationship Id="rId3" Target="viewProps.xml" Type="http://schemas.openxmlformats.org/officeDocument/2006/relationships/viewProps"/><Relationship Id="rId30" Target="slides/slide3.xml" Type="http://schemas.openxmlformats.org/officeDocument/2006/relationships/slide"/><Relationship Id="rId31" Target="slides/slide4.xml" Type="http://schemas.openxmlformats.org/officeDocument/2006/relationships/slide"/><Relationship Id="rId32" Target="slides/slide5.xml" Type="http://schemas.openxmlformats.org/officeDocument/2006/relationships/slide"/><Relationship Id="rId33" Target="slides/slide6.xml" Type="http://schemas.openxmlformats.org/officeDocument/2006/relationships/slide"/><Relationship Id="rId34" Target="slides/slide7.xml" Type="http://schemas.openxmlformats.org/officeDocument/2006/relationships/slide"/><Relationship Id="rId35" Target="slides/slide8.xml" Type="http://schemas.openxmlformats.org/officeDocument/2006/relationships/slide"/><Relationship Id="rId36" Target="slides/slide9.xml" Type="http://schemas.openxmlformats.org/officeDocument/2006/relationships/slide"/><Relationship Id="rId37" Target="slides/slide10.xml" Type="http://schemas.openxmlformats.org/officeDocument/2006/relationships/slide"/><Relationship Id="rId38" Target="slides/slide11.xml" Type="http://schemas.openxmlformats.org/officeDocument/2006/relationships/slide"/><Relationship Id="rId39" Target="slides/slide12.xml" Type="http://schemas.openxmlformats.org/officeDocument/2006/relationships/slide"/><Relationship Id="rId4" Target="theme/theme1.xml" Type="http://schemas.openxmlformats.org/officeDocument/2006/relationships/theme"/><Relationship Id="rId40" Target="slides/slide13.xml" Type="http://schemas.openxmlformats.org/officeDocument/2006/relationships/slide"/><Relationship Id="rId41" Target="slides/slide14.xml" Type="http://schemas.openxmlformats.org/officeDocument/2006/relationships/slide"/><Relationship Id="rId42" Target="slides/slide15.xml" Type="http://schemas.openxmlformats.org/officeDocument/2006/relationships/slide"/><Relationship Id="rId43" Target="slides/slide16.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VADbyExUKzc.mp4" Type="http://schemas.openxmlformats.org/officeDocument/2006/relationships/video"/><Relationship Id="rId4" Target="../media/VADbyExUKzc.mp4" Type="http://schemas.microsoft.com/office/2007/relationships/media"/></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6.svg" Type="http://schemas.openxmlformats.org/officeDocument/2006/relationships/image"/><Relationship Id="rId11" Target="../media/image37.png" Type="http://schemas.openxmlformats.org/officeDocument/2006/relationships/image"/><Relationship Id="rId12" Target="../media/image38.svg" Type="http://schemas.openxmlformats.org/officeDocument/2006/relationships/image"/><Relationship Id="rId13" Target="../media/image39.png" Type="http://schemas.openxmlformats.org/officeDocument/2006/relationships/image"/><Relationship Id="rId14" Target="../media/image40.svg" Type="http://schemas.openxmlformats.org/officeDocument/2006/relationships/image"/><Relationship Id="rId15" Target="../media/image41.png" Type="http://schemas.openxmlformats.org/officeDocument/2006/relationships/image"/><Relationship Id="rId16" Target="../media/image42.svg" Type="http://schemas.openxmlformats.org/officeDocument/2006/relationships/image"/><Relationship Id="rId2" Target="../media/image2.jpeg" Type="http://schemas.openxmlformats.org/officeDocument/2006/relationships/image"/><Relationship Id="rId3" Target="../media/image29.png" Type="http://schemas.openxmlformats.org/officeDocument/2006/relationships/image"/><Relationship Id="rId4" Target="../media/image30.svg" Type="http://schemas.openxmlformats.org/officeDocument/2006/relationships/image"/><Relationship Id="rId5" Target="../media/image31.png" Type="http://schemas.openxmlformats.org/officeDocument/2006/relationships/image"/><Relationship Id="rId6" Target="../media/image32.svg" Type="http://schemas.openxmlformats.org/officeDocument/2006/relationships/image"/><Relationship Id="rId7" Target="../media/image33.png" Type="http://schemas.openxmlformats.org/officeDocument/2006/relationships/image"/><Relationship Id="rId8" Target="../media/image34.svg" Type="http://schemas.openxmlformats.org/officeDocument/2006/relationships/image"/><Relationship Id="rId9" Target="../media/image35.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0.png" Type="http://schemas.openxmlformats.org/officeDocument/2006/relationships/image"/><Relationship Id="rId11" Target="../media/image51.png" Type="http://schemas.openxmlformats.org/officeDocument/2006/relationships/image"/><Relationship Id="rId12" Target="../media/image52.png" Type="http://schemas.openxmlformats.org/officeDocument/2006/relationships/image"/><Relationship Id="rId13" Target="../media/image53.png" Type="http://schemas.openxmlformats.org/officeDocument/2006/relationships/image"/><Relationship Id="rId14" Target="../media/image54.png" Type="http://schemas.openxmlformats.org/officeDocument/2006/relationships/image"/><Relationship Id="rId15" Target="../media/image55.jpeg" Type="http://schemas.openxmlformats.org/officeDocument/2006/relationships/image"/><Relationship Id="rId16" Target="../media/image56.png" Type="http://schemas.openxmlformats.org/officeDocument/2006/relationships/image"/><Relationship Id="rId17" Target="../media/image57.svg" Type="http://schemas.openxmlformats.org/officeDocument/2006/relationships/image"/><Relationship Id="rId18" Target="../media/image58.png" Type="http://schemas.openxmlformats.org/officeDocument/2006/relationships/image"/><Relationship Id="rId19" Target="../media/image59.svg" Type="http://schemas.openxmlformats.org/officeDocument/2006/relationships/image"/><Relationship Id="rId2" Target="../media/image2.jpeg" Type="http://schemas.openxmlformats.org/officeDocument/2006/relationships/image"/><Relationship Id="rId20" Target="../media/image60.png" Type="http://schemas.openxmlformats.org/officeDocument/2006/relationships/image"/><Relationship Id="rId21" Target="../media/image61.svg" Type="http://schemas.openxmlformats.org/officeDocument/2006/relationships/image"/><Relationship Id="rId22" Target="../media/image62.png" Type="http://schemas.openxmlformats.org/officeDocument/2006/relationships/image"/><Relationship Id="rId23" Target="../media/image63.svg" Type="http://schemas.openxmlformats.org/officeDocument/2006/relationships/image"/><Relationship Id="rId3" Target="../media/image43.png" Type="http://schemas.openxmlformats.org/officeDocument/2006/relationships/image"/><Relationship Id="rId4" Target="../media/image44.svg" Type="http://schemas.openxmlformats.org/officeDocument/2006/relationships/image"/><Relationship Id="rId5" Target="../media/image45.png" Type="http://schemas.openxmlformats.org/officeDocument/2006/relationships/image"/><Relationship Id="rId6" Target="../media/image46.svg" Type="http://schemas.openxmlformats.org/officeDocument/2006/relationships/image"/><Relationship Id="rId7" Target="../media/image47.png" Type="http://schemas.openxmlformats.org/officeDocument/2006/relationships/image"/><Relationship Id="rId8" Target="../media/image48.svg" Type="http://schemas.openxmlformats.org/officeDocument/2006/relationships/image"/><Relationship Id="rId9" Target="../media/image49.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1.svg" Type="http://schemas.openxmlformats.org/officeDocument/2006/relationships/image"/><Relationship Id="rId11" Target="../media/image72.png" Type="http://schemas.openxmlformats.org/officeDocument/2006/relationships/image"/><Relationship Id="rId12" Target="../media/image73.svg" Type="http://schemas.openxmlformats.org/officeDocument/2006/relationships/image"/><Relationship Id="rId13" Target="../media/image74.png" Type="http://schemas.openxmlformats.org/officeDocument/2006/relationships/image"/><Relationship Id="rId14" Target="../media/image75.svg" Type="http://schemas.openxmlformats.org/officeDocument/2006/relationships/image"/><Relationship Id="rId2" Target="../media/image2.jpeg" Type="http://schemas.openxmlformats.org/officeDocument/2006/relationships/image"/><Relationship Id="rId3" Target="../media/image64.png" Type="http://schemas.openxmlformats.org/officeDocument/2006/relationships/image"/><Relationship Id="rId4" Target="../media/image65.svg" Type="http://schemas.openxmlformats.org/officeDocument/2006/relationships/image"/><Relationship Id="rId5" Target="../media/image66.png" Type="http://schemas.openxmlformats.org/officeDocument/2006/relationships/image"/><Relationship Id="rId6" Target="../media/image67.svg" Type="http://schemas.openxmlformats.org/officeDocument/2006/relationships/image"/><Relationship Id="rId7" Target="../media/image68.png" Type="http://schemas.openxmlformats.org/officeDocument/2006/relationships/image"/><Relationship Id="rId8" Target="../media/image69.svg" Type="http://schemas.openxmlformats.org/officeDocument/2006/relationships/image"/><Relationship Id="rId9" Target="../media/image70.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6.jpe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VADbyExUKzc.mp4" Type="http://schemas.openxmlformats.org/officeDocument/2006/relationships/video"/><Relationship Id="rId4" Target="../media/VADbyExUKzc.mp4" Type="http://schemas.microsoft.com/office/2007/relationships/media"/><Relationship Id="rId5" Target="https://docs.google.com/spreadsheets/d/1-jnD2LMULXEku6FPbpaj5q8n1WO-BXgafdVG9yJ8dJw/edit?usp=sharing" TargetMode="External" Type="http://schemas.openxmlformats.org/officeDocument/2006/relationships/hyperlink"/></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0.png" Type="http://schemas.openxmlformats.org/officeDocument/2006/relationships/image"/><Relationship Id="rId11" Target="../media/image11.svg" Type="http://schemas.openxmlformats.org/officeDocument/2006/relationships/image"/><Relationship Id="rId2" Target="../media/image2.jpeg" Type="http://schemas.openxmlformats.org/officeDocument/2006/relationships/image"/><Relationship Id="rId3" Target="../media/image3.pn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6.png" Type="http://schemas.openxmlformats.org/officeDocument/2006/relationships/image"/><Relationship Id="rId7" Target="../media/image7.svg" Type="http://schemas.openxmlformats.org/officeDocument/2006/relationships/image"/><Relationship Id="rId8" Target="../media/image8.png" Type="http://schemas.openxmlformats.org/officeDocument/2006/relationships/image"/><Relationship Id="rId9" Target="../media/image9.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9.png" Type="http://schemas.openxmlformats.org/officeDocument/2006/relationships/image"/><Relationship Id="rId11" Target="../media/image20.svg" Type="http://schemas.openxmlformats.org/officeDocument/2006/relationships/image"/><Relationship Id="rId12" Target="https://docs.google.com/spreadsheets/d/1kkRL5j9Q_y93L6FBVL14_AC7yLdqTvyCXfaWxD2UW_g/edit?usp=sharing" TargetMode="External" Type="http://schemas.openxmlformats.org/officeDocument/2006/relationships/hyperlink"/><Relationship Id="rId2" Target="../media/image2.jpeg" Type="http://schemas.openxmlformats.org/officeDocument/2006/relationships/image"/><Relationship Id="rId3" Target="../media/image12.jpeg" Type="http://schemas.openxmlformats.org/officeDocument/2006/relationships/image"/><Relationship Id="rId4" Target="../media/image13.png" Type="http://schemas.openxmlformats.org/officeDocument/2006/relationships/image"/><Relationship Id="rId5" Target="../media/image14.png" Type="http://schemas.openxmlformats.org/officeDocument/2006/relationships/image"/><Relationship Id="rId6" Target="../media/image15.png" Type="http://schemas.openxmlformats.org/officeDocument/2006/relationships/image"/><Relationship Id="rId7" Target="../media/image16.png" Type="http://schemas.openxmlformats.org/officeDocument/2006/relationships/image"/><Relationship Id="rId8" Target="../media/image17.jpeg" Type="http://schemas.openxmlformats.org/officeDocument/2006/relationships/image"/><Relationship Id="rId9" Target="../media/image18.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 Id="rId3" Target="../media/image21.png" Type="http://schemas.openxmlformats.org/officeDocument/2006/relationships/image"/><Relationship Id="rId4" Target="../media/image22.png" Type="http://schemas.openxmlformats.org/officeDocument/2006/relationships/image"/><Relationship Id="rId5" Target="../media/image23.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 Id="rId3" Target="../media/image24.png" Type="http://schemas.openxmlformats.org/officeDocument/2006/relationships/image"/><Relationship Id="rId4" Target="../media/image25.png" Type="http://schemas.openxmlformats.org/officeDocument/2006/relationships/image"/><Relationship Id="rId5" Target="../media/image26.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 Id="rId3" Target="../media/image27.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 Id="rId3" Target="../media/image28.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4F5F7"/>
        </a:solidFill>
      </p:bgPr>
    </p:bg>
    <p:spTree>
      <p:nvGrpSpPr>
        <p:cNvPr id="1" name=""/>
        <p:cNvGrpSpPr/>
        <p:nvPr/>
      </p:nvGrpSpPr>
      <p:grpSpPr>
        <a:xfrm>
          <a:off x="0" y="0"/>
          <a:ext cx="0" cy="0"/>
          <a:chOff x="0" y="0"/>
          <a:chExt cx="0" cy="0"/>
        </a:xfrm>
      </p:grpSpPr>
      <p:pic>
        <p:nvPicPr>
          <p:cNvPr name="Picture 2" id="2">
            <a:hlinkClick action="ppaction://media"/>
          </p:cNvPr>
          <p:cNvPicPr>
            <a:picLocks noChangeAspect="true"/>
          </p:cNvPicPr>
          <p:nvPr>
            <a:videoFile r:link="rId3"/>
            <p:extLst>
              <p:ext uri="{DAA4B4D4-6D71-4841-9C94-3DE7FCFB9230}">
                <p14:media xmlns:p14="http://schemas.microsoft.com/office/powerpoint/2010/main" r:embed="rId4">
                  <p14:trim st="0.0000" end="15591.9247"/>
                </p14:media>
              </p:ext>
            </p:extLst>
          </p:nvPr>
        </p:nvPicPr>
        <p:blipFill>
          <a:blip r:embed="rId2"/>
          <a:srcRect l="0" t="24455" r="0" b="24455"/>
          <a:stretch>
            <a:fillRect/>
          </a:stretch>
        </p:blipFill>
        <p:spPr>
          <a:xfrm flipH="false" flipV="false" rot="0">
            <a:off x="-211923" y="5078901"/>
            <a:ext cx="18711846" cy="5377346"/>
          </a:xfrm>
          <a:prstGeom prst="rect">
            <a:avLst/>
          </a:prstGeom>
        </p:spPr>
      </p:pic>
      <p:grpSp>
        <p:nvGrpSpPr>
          <p:cNvPr name="Group 3" id="3"/>
          <p:cNvGrpSpPr/>
          <p:nvPr/>
        </p:nvGrpSpPr>
        <p:grpSpPr>
          <a:xfrm rot="0">
            <a:off x="1028700" y="1270748"/>
            <a:ext cx="15939233" cy="2676893"/>
            <a:chOff x="0" y="0"/>
            <a:chExt cx="21252311" cy="3569191"/>
          </a:xfrm>
        </p:grpSpPr>
        <p:sp>
          <p:nvSpPr>
            <p:cNvPr name="TextBox 4" id="4"/>
            <p:cNvSpPr txBox="true"/>
            <p:nvPr/>
          </p:nvSpPr>
          <p:spPr>
            <a:xfrm rot="0">
              <a:off x="0" y="0"/>
              <a:ext cx="21252309" cy="647700"/>
            </a:xfrm>
            <a:prstGeom prst="rect">
              <a:avLst/>
            </a:prstGeom>
          </p:spPr>
          <p:txBody>
            <a:bodyPr anchor="t" rtlCol="false" tIns="0" lIns="0" bIns="0" rIns="0">
              <a:spAutoFit/>
            </a:bodyPr>
            <a:lstStyle/>
            <a:p>
              <a:pPr>
                <a:lnSpc>
                  <a:spcPts val="3840"/>
                </a:lnSpc>
              </a:pPr>
              <a:r>
                <a:rPr lang="en-US" sz="3200" spc="288">
                  <a:solidFill>
                    <a:srgbClr val="171710"/>
                  </a:solidFill>
                  <a:latin typeface="Aileron Bold"/>
                </a:rPr>
                <a:t>MANAGING DATA TERM PROJECT PROPOSAL</a:t>
              </a:r>
            </a:p>
          </p:txBody>
        </p:sp>
        <p:sp>
          <p:nvSpPr>
            <p:cNvPr name="TextBox 5" id="5"/>
            <p:cNvSpPr txBox="true"/>
            <p:nvPr/>
          </p:nvSpPr>
          <p:spPr>
            <a:xfrm rot="0">
              <a:off x="0" y="978391"/>
              <a:ext cx="21252311" cy="2590800"/>
            </a:xfrm>
            <a:prstGeom prst="rect">
              <a:avLst/>
            </a:prstGeom>
          </p:spPr>
          <p:txBody>
            <a:bodyPr anchor="t" rtlCol="false" tIns="0" lIns="0" bIns="0" rIns="0">
              <a:spAutoFit/>
            </a:bodyPr>
            <a:lstStyle/>
            <a:p>
              <a:pPr>
                <a:lnSpc>
                  <a:spcPts val="7679"/>
                </a:lnSpc>
              </a:pPr>
              <a:r>
                <a:rPr lang="en-US" sz="6399">
                  <a:solidFill>
                    <a:srgbClr val="171710"/>
                  </a:solidFill>
                  <a:latin typeface="Aileron Heavy"/>
                </a:rPr>
                <a:t>NYC NEIGHBOURHOOD INSIGHTS PLATFORM</a:t>
              </a:r>
            </a:p>
          </p:txBody>
        </p:sp>
      </p:grpSp>
      <p:sp>
        <p:nvSpPr>
          <p:cNvPr name="TextBox 6" id="6"/>
          <p:cNvSpPr txBox="true"/>
          <p:nvPr/>
        </p:nvSpPr>
        <p:spPr>
          <a:xfrm rot="0">
            <a:off x="1028700" y="4151406"/>
            <a:ext cx="16230600" cy="347542"/>
          </a:xfrm>
          <a:prstGeom prst="rect">
            <a:avLst/>
          </a:prstGeom>
        </p:spPr>
        <p:txBody>
          <a:bodyPr anchor="t" rtlCol="false" tIns="0" lIns="0" bIns="0" rIns="0">
            <a:spAutoFit/>
          </a:bodyPr>
          <a:lstStyle/>
          <a:p>
            <a:pPr>
              <a:lnSpc>
                <a:spcPts val="2894"/>
              </a:lnSpc>
            </a:pPr>
            <a:r>
              <a:rPr lang="en-US" sz="2067" spc="20">
                <a:solidFill>
                  <a:srgbClr val="171710"/>
                </a:solidFill>
                <a:latin typeface="Aileron Bold"/>
              </a:rPr>
              <a:t>GROUP 8: </a:t>
            </a:r>
            <a:r>
              <a:rPr lang="en-US" sz="2067" spc="20">
                <a:solidFill>
                  <a:srgbClr val="171710"/>
                </a:solidFill>
                <a:latin typeface="Aileron"/>
              </a:rPr>
              <a:t>KHUSHI MANDAVIA, NIVEDITHA H. GIRISH, SHIVI TANDON, SHIVANI SINGH, TANAY DEEP GUPTA, TANVI DINESH NANDU</a:t>
            </a:r>
          </a:p>
        </p:txBody>
      </p:sp>
    </p:spTree>
  </p:cSld>
  <p:clrMapOvr>
    <a:masterClrMapping/>
  </p:clrMapOvr>
  <p:timing>
    <p:tnLst>
      <p:par>
        <p:cTn dur="indefinite" restart="never" nodeType="tmRoot">
          <p:childTnLst>
            <p:video>
              <p:cMediaNode vol="100000">
                <p:cTn fill="hold" display="false">
                  <p:stCondLst>
                    <p:cond delay="indefinite"/>
                  </p:stCondLst>
                </p:cTn>
                <p:tgtEl>
                  <p:spTgt spid="2"/>
                </p:tgtEl>
              </p:cMediaNode>
            </p:video>
          </p:childTnLst>
        </p:cTn>
      </p:par>
    </p:tnLst>
  </p:timing>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9126" t="-1645" r="-3320" b="-22297"/>
            </a:stretch>
          </a:blipFill>
        </p:spPr>
      </p:sp>
      <p:sp>
        <p:nvSpPr>
          <p:cNvPr name="AutoShape 3" id="3"/>
          <p:cNvSpPr/>
          <p:nvPr/>
        </p:nvSpPr>
        <p:spPr>
          <a:xfrm rot="0">
            <a:off x="573726" y="1798099"/>
            <a:ext cx="17184666" cy="6965715"/>
          </a:xfrm>
          <a:prstGeom prst="rect">
            <a:avLst/>
          </a:prstGeom>
          <a:solidFill>
            <a:srgbClr val="F4F5F7">
              <a:alpha val="89804"/>
            </a:srgbClr>
          </a:solidFill>
        </p:spPr>
      </p:sp>
      <p:grpSp>
        <p:nvGrpSpPr>
          <p:cNvPr name="Group 4" id="4"/>
          <p:cNvGrpSpPr/>
          <p:nvPr/>
        </p:nvGrpSpPr>
        <p:grpSpPr>
          <a:xfrm rot="0">
            <a:off x="743144" y="4621112"/>
            <a:ext cx="2234821" cy="1241782"/>
            <a:chOff x="0" y="0"/>
            <a:chExt cx="4159440" cy="2311200"/>
          </a:xfrm>
        </p:grpSpPr>
        <p:sp>
          <p:nvSpPr>
            <p:cNvPr name="Freeform 5" id="5"/>
            <p:cNvSpPr/>
            <p:nvPr/>
          </p:nvSpPr>
          <p:spPr>
            <a:xfrm flipH="false" flipV="false" rot="0">
              <a:off x="0" y="0"/>
              <a:ext cx="4159377" cy="2311146"/>
            </a:xfrm>
            <a:custGeom>
              <a:avLst/>
              <a:gdLst/>
              <a:ahLst/>
              <a:cxnLst/>
              <a:rect r="r" b="b" t="t" l="l"/>
              <a:pathLst>
                <a:path h="2311146" w="4159377">
                  <a:moveTo>
                    <a:pt x="4159377" y="1243076"/>
                  </a:moveTo>
                  <a:cubicBezTo>
                    <a:pt x="3182874" y="1031875"/>
                    <a:pt x="3182874" y="1031875"/>
                    <a:pt x="3182874" y="1031875"/>
                  </a:cubicBezTo>
                  <a:cubicBezTo>
                    <a:pt x="3315462" y="905129"/>
                    <a:pt x="3315462" y="905129"/>
                    <a:pt x="3315462" y="905129"/>
                  </a:cubicBezTo>
                  <a:cubicBezTo>
                    <a:pt x="2959862" y="573278"/>
                    <a:pt x="2489581" y="374142"/>
                    <a:pt x="1965198" y="374142"/>
                  </a:cubicBezTo>
                  <a:cubicBezTo>
                    <a:pt x="886079" y="374142"/>
                    <a:pt x="12065" y="1237107"/>
                    <a:pt x="0" y="2311146"/>
                  </a:cubicBezTo>
                  <a:cubicBezTo>
                    <a:pt x="12065" y="1031875"/>
                    <a:pt x="1054989" y="0"/>
                    <a:pt x="2332863" y="0"/>
                  </a:cubicBezTo>
                  <a:cubicBezTo>
                    <a:pt x="2863342" y="0"/>
                    <a:pt x="3351657" y="175006"/>
                    <a:pt x="3743452" y="476758"/>
                  </a:cubicBezTo>
                  <a:cubicBezTo>
                    <a:pt x="3845941" y="374142"/>
                    <a:pt x="3845941" y="374142"/>
                    <a:pt x="3845941" y="374142"/>
                  </a:cubicBezTo>
                  <a:lnTo>
                    <a:pt x="4159377" y="1243076"/>
                  </a:lnTo>
                  <a:close/>
                </a:path>
              </a:pathLst>
            </a:custGeom>
            <a:solidFill>
              <a:srgbClr val="B4B7BF"/>
            </a:solidFill>
          </p:spPr>
        </p:sp>
      </p:grpSp>
      <p:grpSp>
        <p:nvGrpSpPr>
          <p:cNvPr name="Group 6" id="6"/>
          <p:cNvGrpSpPr/>
          <p:nvPr/>
        </p:nvGrpSpPr>
        <p:grpSpPr>
          <a:xfrm rot="0">
            <a:off x="883054" y="5143998"/>
            <a:ext cx="1955002" cy="1956256"/>
            <a:chOff x="0" y="0"/>
            <a:chExt cx="3367440" cy="3369600"/>
          </a:xfrm>
        </p:grpSpPr>
        <p:sp>
          <p:nvSpPr>
            <p:cNvPr name="Freeform 7" id="7"/>
            <p:cNvSpPr/>
            <p:nvPr/>
          </p:nvSpPr>
          <p:spPr>
            <a:xfrm flipH="false" flipV="false" rot="0">
              <a:off x="0" y="0"/>
              <a:ext cx="3367405" cy="3369564"/>
            </a:xfrm>
            <a:custGeom>
              <a:avLst/>
              <a:gdLst/>
              <a:ahLst/>
              <a:cxnLst/>
              <a:rect r="r" b="b" t="t" l="l"/>
              <a:pathLst>
                <a:path h="3369564" w="3367405">
                  <a:moveTo>
                    <a:pt x="0" y="1684782"/>
                  </a:moveTo>
                  <a:cubicBezTo>
                    <a:pt x="0" y="754253"/>
                    <a:pt x="753872" y="0"/>
                    <a:pt x="1683766" y="0"/>
                  </a:cubicBezTo>
                  <a:cubicBezTo>
                    <a:pt x="2613660" y="0"/>
                    <a:pt x="3367405" y="754253"/>
                    <a:pt x="3367405" y="1684782"/>
                  </a:cubicBezTo>
                  <a:cubicBezTo>
                    <a:pt x="3367405" y="2615311"/>
                    <a:pt x="2613660" y="3369564"/>
                    <a:pt x="1683766" y="3369564"/>
                  </a:cubicBezTo>
                  <a:cubicBezTo>
                    <a:pt x="753872" y="3369564"/>
                    <a:pt x="0" y="2615311"/>
                    <a:pt x="0" y="1684782"/>
                  </a:cubicBezTo>
                  <a:close/>
                </a:path>
              </a:pathLst>
            </a:custGeom>
            <a:solidFill>
              <a:srgbClr val="F2F4F5"/>
            </a:solidFill>
          </p:spPr>
        </p:sp>
      </p:grpSp>
      <p:grpSp>
        <p:nvGrpSpPr>
          <p:cNvPr name="Group 8" id="8"/>
          <p:cNvGrpSpPr/>
          <p:nvPr/>
        </p:nvGrpSpPr>
        <p:grpSpPr>
          <a:xfrm rot="0">
            <a:off x="3216662" y="5186601"/>
            <a:ext cx="1959036" cy="1957780"/>
            <a:chOff x="0" y="0"/>
            <a:chExt cx="3368160" cy="3366000"/>
          </a:xfrm>
        </p:grpSpPr>
        <p:sp>
          <p:nvSpPr>
            <p:cNvPr name="Freeform 9" id="9"/>
            <p:cNvSpPr/>
            <p:nvPr/>
          </p:nvSpPr>
          <p:spPr>
            <a:xfrm flipH="false" flipV="false" rot="0">
              <a:off x="0" y="0"/>
              <a:ext cx="3368040" cy="3366008"/>
            </a:xfrm>
            <a:custGeom>
              <a:avLst/>
              <a:gdLst/>
              <a:ahLst/>
              <a:cxnLst/>
              <a:rect r="r" b="b" t="t" l="l"/>
              <a:pathLst>
                <a:path h="3366008" w="3368040">
                  <a:moveTo>
                    <a:pt x="0" y="1683004"/>
                  </a:moveTo>
                  <a:cubicBezTo>
                    <a:pt x="0" y="753491"/>
                    <a:pt x="753999" y="0"/>
                    <a:pt x="1684020" y="0"/>
                  </a:cubicBezTo>
                  <a:cubicBezTo>
                    <a:pt x="2614041" y="0"/>
                    <a:pt x="3368040" y="753491"/>
                    <a:pt x="3368040" y="1683004"/>
                  </a:cubicBezTo>
                  <a:cubicBezTo>
                    <a:pt x="3368040" y="2612517"/>
                    <a:pt x="2614041" y="3366008"/>
                    <a:pt x="1684020" y="3366008"/>
                  </a:cubicBezTo>
                  <a:cubicBezTo>
                    <a:pt x="753999" y="3366008"/>
                    <a:pt x="0" y="2612517"/>
                    <a:pt x="0" y="1683004"/>
                  </a:cubicBezTo>
                  <a:close/>
                </a:path>
              </a:pathLst>
            </a:custGeom>
            <a:solidFill>
              <a:srgbClr val="F2F4F5"/>
            </a:solidFill>
          </p:spPr>
        </p:sp>
      </p:grpSp>
      <p:grpSp>
        <p:nvGrpSpPr>
          <p:cNvPr name="Group 10" id="10"/>
          <p:cNvGrpSpPr/>
          <p:nvPr/>
        </p:nvGrpSpPr>
        <p:grpSpPr>
          <a:xfrm rot="0">
            <a:off x="2992729" y="6436452"/>
            <a:ext cx="2568607" cy="1423255"/>
            <a:chOff x="0" y="0"/>
            <a:chExt cx="4165920" cy="2308320"/>
          </a:xfrm>
        </p:grpSpPr>
        <p:sp>
          <p:nvSpPr>
            <p:cNvPr name="Freeform 11" id="11"/>
            <p:cNvSpPr/>
            <p:nvPr/>
          </p:nvSpPr>
          <p:spPr>
            <a:xfrm flipH="false" flipV="false" rot="0">
              <a:off x="0" y="0"/>
              <a:ext cx="4165981" cy="2308352"/>
            </a:xfrm>
            <a:custGeom>
              <a:avLst/>
              <a:gdLst/>
              <a:ahLst/>
              <a:cxnLst/>
              <a:rect r="r" b="b" t="t" l="l"/>
              <a:pathLst>
                <a:path h="2308352" w="4165981">
                  <a:moveTo>
                    <a:pt x="4165981" y="1066800"/>
                  </a:moveTo>
                  <a:cubicBezTo>
                    <a:pt x="3189351" y="1271778"/>
                    <a:pt x="3189351" y="1271778"/>
                    <a:pt x="3189351" y="1271778"/>
                  </a:cubicBezTo>
                  <a:cubicBezTo>
                    <a:pt x="3315970" y="1404366"/>
                    <a:pt x="3315970" y="1404366"/>
                    <a:pt x="3315970" y="1404366"/>
                  </a:cubicBezTo>
                  <a:cubicBezTo>
                    <a:pt x="2966339" y="1735836"/>
                    <a:pt x="2489962" y="1934718"/>
                    <a:pt x="1971548" y="1934718"/>
                  </a:cubicBezTo>
                  <a:cubicBezTo>
                    <a:pt x="892302" y="1934591"/>
                    <a:pt x="18034" y="1072769"/>
                    <a:pt x="0" y="0"/>
                  </a:cubicBezTo>
                  <a:cubicBezTo>
                    <a:pt x="18034" y="1277747"/>
                    <a:pt x="1061085" y="2308352"/>
                    <a:pt x="2339213" y="2308352"/>
                  </a:cubicBezTo>
                  <a:cubicBezTo>
                    <a:pt x="2869692" y="2308352"/>
                    <a:pt x="3358134" y="2133600"/>
                    <a:pt x="3749929" y="1832229"/>
                  </a:cubicBezTo>
                  <a:cubicBezTo>
                    <a:pt x="3852418" y="1934718"/>
                    <a:pt x="3852418" y="1934718"/>
                    <a:pt x="3852418" y="1934718"/>
                  </a:cubicBezTo>
                  <a:lnTo>
                    <a:pt x="4165981" y="1066800"/>
                  </a:lnTo>
                  <a:close/>
                </a:path>
              </a:pathLst>
            </a:custGeom>
            <a:solidFill>
              <a:srgbClr val="B4B7BF"/>
            </a:solidFill>
          </p:spPr>
        </p:sp>
      </p:grpSp>
      <p:grpSp>
        <p:nvGrpSpPr>
          <p:cNvPr name="Group 12" id="12"/>
          <p:cNvGrpSpPr/>
          <p:nvPr/>
        </p:nvGrpSpPr>
        <p:grpSpPr>
          <a:xfrm rot="0">
            <a:off x="5373723" y="4544754"/>
            <a:ext cx="2498845" cy="1388487"/>
            <a:chOff x="0" y="0"/>
            <a:chExt cx="4159440" cy="2311200"/>
          </a:xfrm>
        </p:grpSpPr>
        <p:sp>
          <p:nvSpPr>
            <p:cNvPr name="Freeform 13" id="13"/>
            <p:cNvSpPr/>
            <p:nvPr/>
          </p:nvSpPr>
          <p:spPr>
            <a:xfrm flipH="false" flipV="false" rot="0">
              <a:off x="0" y="0"/>
              <a:ext cx="4159377" cy="2311146"/>
            </a:xfrm>
            <a:custGeom>
              <a:avLst/>
              <a:gdLst/>
              <a:ahLst/>
              <a:cxnLst/>
              <a:rect r="r" b="b" t="t" l="l"/>
              <a:pathLst>
                <a:path h="2311146" w="4159377">
                  <a:moveTo>
                    <a:pt x="4159377" y="1243076"/>
                  </a:moveTo>
                  <a:cubicBezTo>
                    <a:pt x="3182874" y="1031875"/>
                    <a:pt x="3182874" y="1031875"/>
                    <a:pt x="3182874" y="1031875"/>
                  </a:cubicBezTo>
                  <a:cubicBezTo>
                    <a:pt x="3315462" y="905129"/>
                    <a:pt x="3315462" y="905129"/>
                    <a:pt x="3315462" y="905129"/>
                  </a:cubicBezTo>
                  <a:cubicBezTo>
                    <a:pt x="2959862" y="573278"/>
                    <a:pt x="2489581" y="374142"/>
                    <a:pt x="1965198" y="374142"/>
                  </a:cubicBezTo>
                  <a:cubicBezTo>
                    <a:pt x="886079" y="374142"/>
                    <a:pt x="12065" y="1237107"/>
                    <a:pt x="0" y="2311146"/>
                  </a:cubicBezTo>
                  <a:cubicBezTo>
                    <a:pt x="12065" y="1031875"/>
                    <a:pt x="1054989" y="0"/>
                    <a:pt x="2332863" y="0"/>
                  </a:cubicBezTo>
                  <a:cubicBezTo>
                    <a:pt x="2863342" y="0"/>
                    <a:pt x="3351657" y="175006"/>
                    <a:pt x="3743452" y="476758"/>
                  </a:cubicBezTo>
                  <a:cubicBezTo>
                    <a:pt x="3845941" y="374142"/>
                    <a:pt x="3845941" y="374142"/>
                    <a:pt x="3845941" y="374142"/>
                  </a:cubicBezTo>
                  <a:lnTo>
                    <a:pt x="4159377" y="1243076"/>
                  </a:lnTo>
                  <a:close/>
                </a:path>
              </a:pathLst>
            </a:custGeom>
            <a:solidFill>
              <a:srgbClr val="B4B7BF"/>
            </a:solidFill>
          </p:spPr>
        </p:sp>
      </p:grpSp>
      <p:grpSp>
        <p:nvGrpSpPr>
          <p:cNvPr name="Group 14" id="14"/>
          <p:cNvGrpSpPr/>
          <p:nvPr/>
        </p:nvGrpSpPr>
        <p:grpSpPr>
          <a:xfrm rot="0">
            <a:off x="5681164" y="5290318"/>
            <a:ext cx="1910999" cy="1912225"/>
            <a:chOff x="0" y="0"/>
            <a:chExt cx="3367440" cy="3369600"/>
          </a:xfrm>
        </p:grpSpPr>
        <p:sp>
          <p:nvSpPr>
            <p:cNvPr name="Freeform 15" id="15"/>
            <p:cNvSpPr/>
            <p:nvPr/>
          </p:nvSpPr>
          <p:spPr>
            <a:xfrm flipH="false" flipV="false" rot="0">
              <a:off x="0" y="0"/>
              <a:ext cx="3367405" cy="3369564"/>
            </a:xfrm>
            <a:custGeom>
              <a:avLst/>
              <a:gdLst/>
              <a:ahLst/>
              <a:cxnLst/>
              <a:rect r="r" b="b" t="t" l="l"/>
              <a:pathLst>
                <a:path h="3369564" w="3367405">
                  <a:moveTo>
                    <a:pt x="0" y="1684782"/>
                  </a:moveTo>
                  <a:cubicBezTo>
                    <a:pt x="0" y="754253"/>
                    <a:pt x="753872" y="0"/>
                    <a:pt x="1683766" y="0"/>
                  </a:cubicBezTo>
                  <a:cubicBezTo>
                    <a:pt x="2613660" y="0"/>
                    <a:pt x="3367405" y="754253"/>
                    <a:pt x="3367405" y="1684782"/>
                  </a:cubicBezTo>
                  <a:cubicBezTo>
                    <a:pt x="3367405" y="2615311"/>
                    <a:pt x="2613660" y="3369564"/>
                    <a:pt x="1683766" y="3369564"/>
                  </a:cubicBezTo>
                  <a:cubicBezTo>
                    <a:pt x="753872" y="3369564"/>
                    <a:pt x="0" y="2615311"/>
                    <a:pt x="0" y="1684782"/>
                  </a:cubicBezTo>
                  <a:close/>
                </a:path>
              </a:pathLst>
            </a:custGeom>
            <a:solidFill>
              <a:srgbClr val="F2F4F5"/>
            </a:solidFill>
          </p:spPr>
        </p:sp>
      </p:grpSp>
      <p:grpSp>
        <p:nvGrpSpPr>
          <p:cNvPr name="Group 16" id="16"/>
          <p:cNvGrpSpPr/>
          <p:nvPr/>
        </p:nvGrpSpPr>
        <p:grpSpPr>
          <a:xfrm rot="0">
            <a:off x="8073309" y="5301602"/>
            <a:ext cx="1994425" cy="1993146"/>
            <a:chOff x="0" y="0"/>
            <a:chExt cx="3368160" cy="3366000"/>
          </a:xfrm>
        </p:grpSpPr>
        <p:sp>
          <p:nvSpPr>
            <p:cNvPr name="Freeform 17" id="17"/>
            <p:cNvSpPr/>
            <p:nvPr/>
          </p:nvSpPr>
          <p:spPr>
            <a:xfrm flipH="false" flipV="false" rot="0">
              <a:off x="0" y="0"/>
              <a:ext cx="3368040" cy="3366008"/>
            </a:xfrm>
            <a:custGeom>
              <a:avLst/>
              <a:gdLst/>
              <a:ahLst/>
              <a:cxnLst/>
              <a:rect r="r" b="b" t="t" l="l"/>
              <a:pathLst>
                <a:path h="3366008" w="3368040">
                  <a:moveTo>
                    <a:pt x="0" y="1683004"/>
                  </a:moveTo>
                  <a:cubicBezTo>
                    <a:pt x="0" y="753491"/>
                    <a:pt x="753999" y="0"/>
                    <a:pt x="1684020" y="0"/>
                  </a:cubicBezTo>
                  <a:cubicBezTo>
                    <a:pt x="2614041" y="0"/>
                    <a:pt x="3368040" y="753491"/>
                    <a:pt x="3368040" y="1683004"/>
                  </a:cubicBezTo>
                  <a:cubicBezTo>
                    <a:pt x="3368040" y="2612517"/>
                    <a:pt x="2614041" y="3366008"/>
                    <a:pt x="1684020" y="3366008"/>
                  </a:cubicBezTo>
                  <a:cubicBezTo>
                    <a:pt x="753999" y="3366008"/>
                    <a:pt x="0" y="2612517"/>
                    <a:pt x="0" y="1683004"/>
                  </a:cubicBezTo>
                  <a:close/>
                </a:path>
              </a:pathLst>
            </a:custGeom>
            <a:solidFill>
              <a:srgbClr val="F2F4F5"/>
            </a:solidFill>
          </p:spPr>
        </p:sp>
      </p:grpSp>
      <p:grpSp>
        <p:nvGrpSpPr>
          <p:cNvPr name="Group 18" id="18"/>
          <p:cNvGrpSpPr/>
          <p:nvPr/>
        </p:nvGrpSpPr>
        <p:grpSpPr>
          <a:xfrm rot="0">
            <a:off x="7671352" y="6621417"/>
            <a:ext cx="2657835" cy="1472696"/>
            <a:chOff x="0" y="0"/>
            <a:chExt cx="4165920" cy="2308320"/>
          </a:xfrm>
        </p:grpSpPr>
        <p:sp>
          <p:nvSpPr>
            <p:cNvPr name="Freeform 19" id="19"/>
            <p:cNvSpPr/>
            <p:nvPr/>
          </p:nvSpPr>
          <p:spPr>
            <a:xfrm flipH="false" flipV="false" rot="0">
              <a:off x="0" y="0"/>
              <a:ext cx="4165981" cy="2308352"/>
            </a:xfrm>
            <a:custGeom>
              <a:avLst/>
              <a:gdLst/>
              <a:ahLst/>
              <a:cxnLst/>
              <a:rect r="r" b="b" t="t" l="l"/>
              <a:pathLst>
                <a:path h="2308352" w="4165981">
                  <a:moveTo>
                    <a:pt x="4165981" y="1066800"/>
                  </a:moveTo>
                  <a:cubicBezTo>
                    <a:pt x="3189351" y="1271778"/>
                    <a:pt x="3189351" y="1271778"/>
                    <a:pt x="3189351" y="1271778"/>
                  </a:cubicBezTo>
                  <a:cubicBezTo>
                    <a:pt x="3315970" y="1404366"/>
                    <a:pt x="3315970" y="1404366"/>
                    <a:pt x="3315970" y="1404366"/>
                  </a:cubicBezTo>
                  <a:cubicBezTo>
                    <a:pt x="2966339" y="1735836"/>
                    <a:pt x="2489962" y="1934718"/>
                    <a:pt x="1971548" y="1934718"/>
                  </a:cubicBezTo>
                  <a:cubicBezTo>
                    <a:pt x="892302" y="1934591"/>
                    <a:pt x="18034" y="1072769"/>
                    <a:pt x="0" y="0"/>
                  </a:cubicBezTo>
                  <a:cubicBezTo>
                    <a:pt x="18034" y="1277747"/>
                    <a:pt x="1061085" y="2308352"/>
                    <a:pt x="2339213" y="2308352"/>
                  </a:cubicBezTo>
                  <a:cubicBezTo>
                    <a:pt x="2869692" y="2308352"/>
                    <a:pt x="3358134" y="2133600"/>
                    <a:pt x="3749929" y="1832229"/>
                  </a:cubicBezTo>
                  <a:cubicBezTo>
                    <a:pt x="3852418" y="1934718"/>
                    <a:pt x="3852418" y="1934718"/>
                    <a:pt x="3852418" y="1934718"/>
                  </a:cubicBezTo>
                  <a:lnTo>
                    <a:pt x="4165981" y="1066800"/>
                  </a:lnTo>
                  <a:close/>
                </a:path>
              </a:pathLst>
            </a:custGeom>
            <a:solidFill>
              <a:srgbClr val="B4B7BF"/>
            </a:solidFill>
          </p:spPr>
        </p:sp>
      </p:grpSp>
      <p:grpSp>
        <p:nvGrpSpPr>
          <p:cNvPr name="Group 20" id="20"/>
          <p:cNvGrpSpPr/>
          <p:nvPr/>
        </p:nvGrpSpPr>
        <p:grpSpPr>
          <a:xfrm rot="0">
            <a:off x="10530402" y="4663366"/>
            <a:ext cx="2405601" cy="1336677"/>
            <a:chOff x="0" y="0"/>
            <a:chExt cx="4159440" cy="2311200"/>
          </a:xfrm>
        </p:grpSpPr>
        <p:sp>
          <p:nvSpPr>
            <p:cNvPr name="Freeform 21" id="21"/>
            <p:cNvSpPr/>
            <p:nvPr/>
          </p:nvSpPr>
          <p:spPr>
            <a:xfrm flipH="false" flipV="false" rot="0">
              <a:off x="0" y="0"/>
              <a:ext cx="4159377" cy="2311146"/>
            </a:xfrm>
            <a:custGeom>
              <a:avLst/>
              <a:gdLst/>
              <a:ahLst/>
              <a:cxnLst/>
              <a:rect r="r" b="b" t="t" l="l"/>
              <a:pathLst>
                <a:path h="2311146" w="4159377">
                  <a:moveTo>
                    <a:pt x="4159377" y="1243076"/>
                  </a:moveTo>
                  <a:cubicBezTo>
                    <a:pt x="3182874" y="1031875"/>
                    <a:pt x="3182874" y="1031875"/>
                    <a:pt x="3182874" y="1031875"/>
                  </a:cubicBezTo>
                  <a:cubicBezTo>
                    <a:pt x="3315462" y="905129"/>
                    <a:pt x="3315462" y="905129"/>
                    <a:pt x="3315462" y="905129"/>
                  </a:cubicBezTo>
                  <a:cubicBezTo>
                    <a:pt x="2959862" y="573278"/>
                    <a:pt x="2489581" y="374142"/>
                    <a:pt x="1965198" y="374142"/>
                  </a:cubicBezTo>
                  <a:cubicBezTo>
                    <a:pt x="886079" y="374142"/>
                    <a:pt x="12065" y="1237107"/>
                    <a:pt x="0" y="2311146"/>
                  </a:cubicBezTo>
                  <a:cubicBezTo>
                    <a:pt x="12065" y="1031875"/>
                    <a:pt x="1054989" y="0"/>
                    <a:pt x="2332863" y="0"/>
                  </a:cubicBezTo>
                  <a:cubicBezTo>
                    <a:pt x="2863342" y="0"/>
                    <a:pt x="3351657" y="175006"/>
                    <a:pt x="3743452" y="476758"/>
                  </a:cubicBezTo>
                  <a:cubicBezTo>
                    <a:pt x="3845941" y="374142"/>
                    <a:pt x="3845941" y="374142"/>
                    <a:pt x="3845941" y="374142"/>
                  </a:cubicBezTo>
                  <a:lnTo>
                    <a:pt x="4159377" y="1243076"/>
                  </a:lnTo>
                  <a:close/>
                </a:path>
              </a:pathLst>
            </a:custGeom>
            <a:solidFill>
              <a:srgbClr val="B4B7BF"/>
            </a:solidFill>
          </p:spPr>
        </p:sp>
      </p:grpSp>
      <p:grpSp>
        <p:nvGrpSpPr>
          <p:cNvPr name="Group 22" id="22"/>
          <p:cNvGrpSpPr/>
          <p:nvPr/>
        </p:nvGrpSpPr>
        <p:grpSpPr>
          <a:xfrm rot="0">
            <a:off x="10681748" y="5353588"/>
            <a:ext cx="2017974" cy="1870270"/>
            <a:chOff x="0" y="0"/>
            <a:chExt cx="3334644" cy="3090567"/>
          </a:xfrm>
        </p:grpSpPr>
        <p:sp>
          <p:nvSpPr>
            <p:cNvPr name="Freeform 23" id="23"/>
            <p:cNvSpPr/>
            <p:nvPr/>
          </p:nvSpPr>
          <p:spPr>
            <a:xfrm flipH="false" flipV="false" rot="0">
              <a:off x="0" y="0"/>
              <a:ext cx="3334609" cy="3090535"/>
            </a:xfrm>
            <a:custGeom>
              <a:avLst/>
              <a:gdLst/>
              <a:ahLst/>
              <a:cxnLst/>
              <a:rect r="r" b="b" t="t" l="l"/>
              <a:pathLst>
                <a:path h="3090535" w="3334609">
                  <a:moveTo>
                    <a:pt x="0" y="1545267"/>
                  </a:moveTo>
                  <a:cubicBezTo>
                    <a:pt x="0" y="691794"/>
                    <a:pt x="746530" y="0"/>
                    <a:pt x="1667367" y="0"/>
                  </a:cubicBezTo>
                  <a:cubicBezTo>
                    <a:pt x="2588205" y="0"/>
                    <a:pt x="3334609" y="691794"/>
                    <a:pt x="3334609" y="1545267"/>
                  </a:cubicBezTo>
                  <a:cubicBezTo>
                    <a:pt x="3334609" y="2398740"/>
                    <a:pt x="2588205" y="3090535"/>
                    <a:pt x="1667367" y="3090535"/>
                  </a:cubicBezTo>
                  <a:cubicBezTo>
                    <a:pt x="746530" y="3090535"/>
                    <a:pt x="0" y="2398740"/>
                    <a:pt x="0" y="1545267"/>
                  </a:cubicBezTo>
                  <a:close/>
                </a:path>
              </a:pathLst>
            </a:custGeom>
            <a:solidFill>
              <a:srgbClr val="F2F4F5"/>
            </a:solidFill>
          </p:spPr>
        </p:sp>
      </p:grpSp>
      <p:sp>
        <p:nvSpPr>
          <p:cNvPr name="Freeform 24" id="24"/>
          <p:cNvSpPr/>
          <p:nvPr/>
        </p:nvSpPr>
        <p:spPr>
          <a:xfrm flipH="false" flipV="false" rot="0">
            <a:off x="11254417" y="5773631"/>
            <a:ext cx="968663" cy="944006"/>
          </a:xfrm>
          <a:custGeom>
            <a:avLst/>
            <a:gdLst/>
            <a:ahLst/>
            <a:cxnLst/>
            <a:rect r="r" b="b" t="t" l="l"/>
            <a:pathLst>
              <a:path h="944006" w="968663">
                <a:moveTo>
                  <a:pt x="0" y="0"/>
                </a:moveTo>
                <a:lnTo>
                  <a:pt x="968663" y="0"/>
                </a:lnTo>
                <a:lnTo>
                  <a:pt x="968663" y="944006"/>
                </a:lnTo>
                <a:lnTo>
                  <a:pt x="0" y="94400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25" id="25"/>
          <p:cNvSpPr/>
          <p:nvPr/>
        </p:nvSpPr>
        <p:spPr>
          <a:xfrm flipH="false" flipV="false" rot="0">
            <a:off x="1127704" y="5505061"/>
            <a:ext cx="1177564" cy="1228229"/>
          </a:xfrm>
          <a:custGeom>
            <a:avLst/>
            <a:gdLst/>
            <a:ahLst/>
            <a:cxnLst/>
            <a:rect r="r" b="b" t="t" l="l"/>
            <a:pathLst>
              <a:path h="1228229" w="1177564">
                <a:moveTo>
                  <a:pt x="0" y="0"/>
                </a:moveTo>
                <a:lnTo>
                  <a:pt x="1177564" y="0"/>
                </a:lnTo>
                <a:lnTo>
                  <a:pt x="1177564" y="1228229"/>
                </a:lnTo>
                <a:lnTo>
                  <a:pt x="0" y="122822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6" id="26"/>
          <p:cNvSpPr/>
          <p:nvPr/>
        </p:nvSpPr>
        <p:spPr>
          <a:xfrm flipH="false" flipV="false" rot="0">
            <a:off x="3859952" y="5516869"/>
            <a:ext cx="672455" cy="1228229"/>
          </a:xfrm>
          <a:custGeom>
            <a:avLst/>
            <a:gdLst/>
            <a:ahLst/>
            <a:cxnLst/>
            <a:rect r="r" b="b" t="t" l="l"/>
            <a:pathLst>
              <a:path h="1228229" w="672455">
                <a:moveTo>
                  <a:pt x="0" y="0"/>
                </a:moveTo>
                <a:lnTo>
                  <a:pt x="672455" y="0"/>
                </a:lnTo>
                <a:lnTo>
                  <a:pt x="672455" y="1228229"/>
                </a:lnTo>
                <a:lnTo>
                  <a:pt x="0" y="122822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27" id="27"/>
          <p:cNvSpPr/>
          <p:nvPr/>
        </p:nvSpPr>
        <p:spPr>
          <a:xfrm flipH="false" flipV="false" rot="0">
            <a:off x="8554804" y="5862894"/>
            <a:ext cx="1031434" cy="965680"/>
          </a:xfrm>
          <a:custGeom>
            <a:avLst/>
            <a:gdLst/>
            <a:ahLst/>
            <a:cxnLst/>
            <a:rect r="r" b="b" t="t" l="l"/>
            <a:pathLst>
              <a:path h="965680" w="1031434">
                <a:moveTo>
                  <a:pt x="0" y="0"/>
                </a:moveTo>
                <a:lnTo>
                  <a:pt x="1031435" y="0"/>
                </a:lnTo>
                <a:lnTo>
                  <a:pt x="1031435" y="965681"/>
                </a:lnTo>
                <a:lnTo>
                  <a:pt x="0" y="96568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grpSp>
        <p:nvGrpSpPr>
          <p:cNvPr name="Group 28" id="28"/>
          <p:cNvGrpSpPr/>
          <p:nvPr/>
        </p:nvGrpSpPr>
        <p:grpSpPr>
          <a:xfrm rot="0">
            <a:off x="13148311" y="5355360"/>
            <a:ext cx="1840709" cy="1689365"/>
            <a:chOff x="0" y="0"/>
            <a:chExt cx="3367440" cy="3090567"/>
          </a:xfrm>
        </p:grpSpPr>
        <p:sp>
          <p:nvSpPr>
            <p:cNvPr name="Freeform 29" id="29"/>
            <p:cNvSpPr/>
            <p:nvPr/>
          </p:nvSpPr>
          <p:spPr>
            <a:xfrm flipH="false" flipV="false" rot="0">
              <a:off x="0" y="0"/>
              <a:ext cx="3367405" cy="3090535"/>
            </a:xfrm>
            <a:custGeom>
              <a:avLst/>
              <a:gdLst/>
              <a:ahLst/>
              <a:cxnLst/>
              <a:rect r="r" b="b" t="t" l="l"/>
              <a:pathLst>
                <a:path h="3090535" w="3367405">
                  <a:moveTo>
                    <a:pt x="0" y="1545267"/>
                  </a:moveTo>
                  <a:cubicBezTo>
                    <a:pt x="0" y="691794"/>
                    <a:pt x="753872" y="0"/>
                    <a:pt x="1683766" y="0"/>
                  </a:cubicBezTo>
                  <a:cubicBezTo>
                    <a:pt x="2613660" y="0"/>
                    <a:pt x="3367405" y="691794"/>
                    <a:pt x="3367405" y="1545267"/>
                  </a:cubicBezTo>
                  <a:cubicBezTo>
                    <a:pt x="3367405" y="2398740"/>
                    <a:pt x="2613660" y="3090535"/>
                    <a:pt x="1683766" y="3090535"/>
                  </a:cubicBezTo>
                  <a:cubicBezTo>
                    <a:pt x="753872" y="3090535"/>
                    <a:pt x="0" y="2398740"/>
                    <a:pt x="0" y="1545267"/>
                  </a:cubicBezTo>
                  <a:close/>
                </a:path>
              </a:pathLst>
            </a:custGeom>
            <a:solidFill>
              <a:srgbClr val="F2F4F5"/>
            </a:solidFill>
          </p:spPr>
        </p:sp>
      </p:grpSp>
      <p:sp>
        <p:nvSpPr>
          <p:cNvPr name="Freeform 30" id="30"/>
          <p:cNvSpPr/>
          <p:nvPr/>
        </p:nvSpPr>
        <p:spPr>
          <a:xfrm flipH="false" flipV="false" rot="0">
            <a:off x="13479687" y="5553903"/>
            <a:ext cx="1242120" cy="1242120"/>
          </a:xfrm>
          <a:custGeom>
            <a:avLst/>
            <a:gdLst/>
            <a:ahLst/>
            <a:cxnLst/>
            <a:rect r="r" b="b" t="t" l="l"/>
            <a:pathLst>
              <a:path h="1242120" w="1242120">
                <a:moveTo>
                  <a:pt x="0" y="0"/>
                </a:moveTo>
                <a:lnTo>
                  <a:pt x="1242120" y="0"/>
                </a:lnTo>
                <a:lnTo>
                  <a:pt x="1242120" y="1242120"/>
                </a:lnTo>
                <a:lnTo>
                  <a:pt x="0" y="124212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31" id="31"/>
          <p:cNvSpPr/>
          <p:nvPr/>
        </p:nvSpPr>
        <p:spPr>
          <a:xfrm flipH="false" flipV="false" rot="0">
            <a:off x="5944321" y="5662694"/>
            <a:ext cx="1357648" cy="1165880"/>
          </a:xfrm>
          <a:custGeom>
            <a:avLst/>
            <a:gdLst/>
            <a:ahLst/>
            <a:cxnLst/>
            <a:rect r="r" b="b" t="t" l="l"/>
            <a:pathLst>
              <a:path h="1165880" w="1357648">
                <a:moveTo>
                  <a:pt x="0" y="0"/>
                </a:moveTo>
                <a:lnTo>
                  <a:pt x="1357648" y="0"/>
                </a:lnTo>
                <a:lnTo>
                  <a:pt x="1357648" y="1165881"/>
                </a:lnTo>
                <a:lnTo>
                  <a:pt x="0" y="1165881"/>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TextBox 32" id="32"/>
          <p:cNvSpPr txBox="true"/>
          <p:nvPr/>
        </p:nvSpPr>
        <p:spPr>
          <a:xfrm rot="0">
            <a:off x="10610378" y="7382882"/>
            <a:ext cx="2325626" cy="644784"/>
          </a:xfrm>
          <a:prstGeom prst="rect">
            <a:avLst/>
          </a:prstGeom>
        </p:spPr>
        <p:txBody>
          <a:bodyPr anchor="t" rtlCol="false" tIns="0" lIns="0" bIns="0" rIns="0">
            <a:spAutoFit/>
          </a:bodyPr>
          <a:lstStyle/>
          <a:p>
            <a:pPr algn="ctr" marL="0" indent="0" lvl="0">
              <a:lnSpc>
                <a:spcPts val="2610"/>
              </a:lnSpc>
            </a:pPr>
            <a:r>
              <a:rPr lang="en-US" sz="1763" spc="22">
                <a:solidFill>
                  <a:srgbClr val="000000"/>
                </a:solidFill>
                <a:latin typeface="Aileron Bold"/>
              </a:rPr>
              <a:t>AD REVENUE MONETISATION </a:t>
            </a:r>
          </a:p>
        </p:txBody>
      </p:sp>
      <p:sp>
        <p:nvSpPr>
          <p:cNvPr name="TextBox 33" id="33"/>
          <p:cNvSpPr txBox="true"/>
          <p:nvPr/>
        </p:nvSpPr>
        <p:spPr>
          <a:xfrm rot="0">
            <a:off x="12936004" y="4541817"/>
            <a:ext cx="2325626" cy="644784"/>
          </a:xfrm>
          <a:prstGeom prst="rect">
            <a:avLst/>
          </a:prstGeom>
        </p:spPr>
        <p:txBody>
          <a:bodyPr anchor="t" rtlCol="false" tIns="0" lIns="0" bIns="0" rIns="0">
            <a:spAutoFit/>
          </a:bodyPr>
          <a:lstStyle/>
          <a:p>
            <a:pPr algn="ctr">
              <a:lnSpc>
                <a:spcPts val="2610"/>
              </a:lnSpc>
            </a:pPr>
            <a:r>
              <a:rPr lang="en-US" sz="1763" spc="22">
                <a:solidFill>
                  <a:srgbClr val="000000"/>
                </a:solidFill>
                <a:latin typeface="Aileron Bold"/>
              </a:rPr>
              <a:t>MARKET </a:t>
            </a:r>
          </a:p>
          <a:p>
            <a:pPr algn="ctr" marL="0" indent="0" lvl="0">
              <a:lnSpc>
                <a:spcPts val="2610"/>
              </a:lnSpc>
            </a:pPr>
            <a:r>
              <a:rPr lang="en-US" sz="1763" spc="22">
                <a:solidFill>
                  <a:srgbClr val="000000"/>
                </a:solidFill>
                <a:latin typeface="Aileron Bold"/>
              </a:rPr>
              <a:t>EXPANSION  </a:t>
            </a:r>
          </a:p>
        </p:txBody>
      </p:sp>
      <p:grpSp>
        <p:nvGrpSpPr>
          <p:cNvPr name="Group 34" id="34"/>
          <p:cNvGrpSpPr/>
          <p:nvPr/>
        </p:nvGrpSpPr>
        <p:grpSpPr>
          <a:xfrm rot="0">
            <a:off x="15485146" y="5355360"/>
            <a:ext cx="1840709" cy="1689365"/>
            <a:chOff x="0" y="0"/>
            <a:chExt cx="3367440" cy="3090567"/>
          </a:xfrm>
        </p:grpSpPr>
        <p:sp>
          <p:nvSpPr>
            <p:cNvPr name="Freeform 35" id="35"/>
            <p:cNvSpPr/>
            <p:nvPr/>
          </p:nvSpPr>
          <p:spPr>
            <a:xfrm flipH="false" flipV="false" rot="0">
              <a:off x="0" y="0"/>
              <a:ext cx="3367405" cy="3090535"/>
            </a:xfrm>
            <a:custGeom>
              <a:avLst/>
              <a:gdLst/>
              <a:ahLst/>
              <a:cxnLst/>
              <a:rect r="r" b="b" t="t" l="l"/>
              <a:pathLst>
                <a:path h="3090535" w="3367405">
                  <a:moveTo>
                    <a:pt x="0" y="1545267"/>
                  </a:moveTo>
                  <a:cubicBezTo>
                    <a:pt x="0" y="691794"/>
                    <a:pt x="753872" y="0"/>
                    <a:pt x="1683766" y="0"/>
                  </a:cubicBezTo>
                  <a:cubicBezTo>
                    <a:pt x="2613660" y="0"/>
                    <a:pt x="3367405" y="691794"/>
                    <a:pt x="3367405" y="1545267"/>
                  </a:cubicBezTo>
                  <a:cubicBezTo>
                    <a:pt x="3367405" y="2398740"/>
                    <a:pt x="2613660" y="3090535"/>
                    <a:pt x="1683766" y="3090535"/>
                  </a:cubicBezTo>
                  <a:cubicBezTo>
                    <a:pt x="753872" y="3090535"/>
                    <a:pt x="0" y="2398740"/>
                    <a:pt x="0" y="1545267"/>
                  </a:cubicBezTo>
                  <a:close/>
                </a:path>
              </a:pathLst>
            </a:custGeom>
            <a:solidFill>
              <a:srgbClr val="F2F4F5"/>
            </a:solidFill>
          </p:spPr>
        </p:sp>
      </p:grpSp>
      <p:sp>
        <p:nvSpPr>
          <p:cNvPr name="TextBox 36" id="36"/>
          <p:cNvSpPr txBox="true"/>
          <p:nvPr/>
        </p:nvSpPr>
        <p:spPr>
          <a:xfrm rot="0">
            <a:off x="15274770" y="7154918"/>
            <a:ext cx="2325626" cy="644784"/>
          </a:xfrm>
          <a:prstGeom prst="rect">
            <a:avLst/>
          </a:prstGeom>
        </p:spPr>
        <p:txBody>
          <a:bodyPr anchor="t" rtlCol="false" tIns="0" lIns="0" bIns="0" rIns="0">
            <a:spAutoFit/>
          </a:bodyPr>
          <a:lstStyle/>
          <a:p>
            <a:pPr algn="ctr">
              <a:lnSpc>
                <a:spcPts val="2610"/>
              </a:lnSpc>
            </a:pPr>
            <a:r>
              <a:rPr lang="en-US" sz="1763" spc="22">
                <a:solidFill>
                  <a:srgbClr val="000000"/>
                </a:solidFill>
                <a:latin typeface="Aileron Bold"/>
              </a:rPr>
              <a:t>MOBILE </a:t>
            </a:r>
          </a:p>
          <a:p>
            <a:pPr algn="ctr" marL="0" indent="0" lvl="0">
              <a:lnSpc>
                <a:spcPts val="2610"/>
              </a:lnSpc>
            </a:pPr>
            <a:r>
              <a:rPr lang="en-US" sz="1763" spc="22">
                <a:solidFill>
                  <a:srgbClr val="000000"/>
                </a:solidFill>
                <a:latin typeface="Aileron Bold"/>
              </a:rPr>
              <a:t>APPLICATION</a:t>
            </a:r>
          </a:p>
        </p:txBody>
      </p:sp>
      <p:grpSp>
        <p:nvGrpSpPr>
          <p:cNvPr name="Group 37" id="37"/>
          <p:cNvGrpSpPr/>
          <p:nvPr/>
        </p:nvGrpSpPr>
        <p:grpSpPr>
          <a:xfrm rot="0">
            <a:off x="12794014" y="6308378"/>
            <a:ext cx="2657835" cy="1472696"/>
            <a:chOff x="0" y="0"/>
            <a:chExt cx="4165920" cy="2308320"/>
          </a:xfrm>
        </p:grpSpPr>
        <p:sp>
          <p:nvSpPr>
            <p:cNvPr name="Freeform 38" id="38"/>
            <p:cNvSpPr/>
            <p:nvPr/>
          </p:nvSpPr>
          <p:spPr>
            <a:xfrm flipH="false" flipV="false" rot="0">
              <a:off x="0" y="0"/>
              <a:ext cx="4165981" cy="2308352"/>
            </a:xfrm>
            <a:custGeom>
              <a:avLst/>
              <a:gdLst/>
              <a:ahLst/>
              <a:cxnLst/>
              <a:rect r="r" b="b" t="t" l="l"/>
              <a:pathLst>
                <a:path h="2308352" w="4165981">
                  <a:moveTo>
                    <a:pt x="4165981" y="1066800"/>
                  </a:moveTo>
                  <a:cubicBezTo>
                    <a:pt x="3189351" y="1271778"/>
                    <a:pt x="3189351" y="1271778"/>
                    <a:pt x="3189351" y="1271778"/>
                  </a:cubicBezTo>
                  <a:cubicBezTo>
                    <a:pt x="3315970" y="1404366"/>
                    <a:pt x="3315970" y="1404366"/>
                    <a:pt x="3315970" y="1404366"/>
                  </a:cubicBezTo>
                  <a:cubicBezTo>
                    <a:pt x="2966339" y="1735836"/>
                    <a:pt x="2489962" y="1934718"/>
                    <a:pt x="1971548" y="1934718"/>
                  </a:cubicBezTo>
                  <a:cubicBezTo>
                    <a:pt x="892302" y="1934591"/>
                    <a:pt x="18034" y="1072769"/>
                    <a:pt x="0" y="0"/>
                  </a:cubicBezTo>
                  <a:cubicBezTo>
                    <a:pt x="18034" y="1277747"/>
                    <a:pt x="1061085" y="2308352"/>
                    <a:pt x="2339213" y="2308352"/>
                  </a:cubicBezTo>
                  <a:cubicBezTo>
                    <a:pt x="2869692" y="2308352"/>
                    <a:pt x="3358134" y="2133600"/>
                    <a:pt x="3749929" y="1832229"/>
                  </a:cubicBezTo>
                  <a:cubicBezTo>
                    <a:pt x="3852418" y="1934718"/>
                    <a:pt x="3852418" y="1934718"/>
                    <a:pt x="3852418" y="1934718"/>
                  </a:cubicBezTo>
                  <a:lnTo>
                    <a:pt x="4165981" y="1066800"/>
                  </a:lnTo>
                  <a:close/>
                </a:path>
              </a:pathLst>
            </a:custGeom>
            <a:solidFill>
              <a:srgbClr val="B4B7BF"/>
            </a:solidFill>
          </p:spPr>
        </p:sp>
      </p:grpSp>
      <p:grpSp>
        <p:nvGrpSpPr>
          <p:cNvPr name="Group 39" id="39"/>
          <p:cNvGrpSpPr/>
          <p:nvPr/>
        </p:nvGrpSpPr>
        <p:grpSpPr>
          <a:xfrm rot="0">
            <a:off x="15132292" y="4544754"/>
            <a:ext cx="2405601" cy="1336677"/>
            <a:chOff x="0" y="0"/>
            <a:chExt cx="4159440" cy="2311200"/>
          </a:xfrm>
        </p:grpSpPr>
        <p:sp>
          <p:nvSpPr>
            <p:cNvPr name="Freeform 40" id="40"/>
            <p:cNvSpPr/>
            <p:nvPr/>
          </p:nvSpPr>
          <p:spPr>
            <a:xfrm flipH="false" flipV="false" rot="0">
              <a:off x="0" y="0"/>
              <a:ext cx="4159377" cy="2311146"/>
            </a:xfrm>
            <a:custGeom>
              <a:avLst/>
              <a:gdLst/>
              <a:ahLst/>
              <a:cxnLst/>
              <a:rect r="r" b="b" t="t" l="l"/>
              <a:pathLst>
                <a:path h="2311146" w="4159377">
                  <a:moveTo>
                    <a:pt x="4159377" y="1243076"/>
                  </a:moveTo>
                  <a:cubicBezTo>
                    <a:pt x="3182874" y="1031875"/>
                    <a:pt x="3182874" y="1031875"/>
                    <a:pt x="3182874" y="1031875"/>
                  </a:cubicBezTo>
                  <a:cubicBezTo>
                    <a:pt x="3315462" y="905129"/>
                    <a:pt x="3315462" y="905129"/>
                    <a:pt x="3315462" y="905129"/>
                  </a:cubicBezTo>
                  <a:cubicBezTo>
                    <a:pt x="2959862" y="573278"/>
                    <a:pt x="2489581" y="374142"/>
                    <a:pt x="1965198" y="374142"/>
                  </a:cubicBezTo>
                  <a:cubicBezTo>
                    <a:pt x="886079" y="374142"/>
                    <a:pt x="12065" y="1237107"/>
                    <a:pt x="0" y="2311146"/>
                  </a:cubicBezTo>
                  <a:cubicBezTo>
                    <a:pt x="12065" y="1031875"/>
                    <a:pt x="1054989" y="0"/>
                    <a:pt x="2332863" y="0"/>
                  </a:cubicBezTo>
                  <a:cubicBezTo>
                    <a:pt x="2863342" y="0"/>
                    <a:pt x="3351657" y="175006"/>
                    <a:pt x="3743452" y="476758"/>
                  </a:cubicBezTo>
                  <a:cubicBezTo>
                    <a:pt x="3845941" y="374142"/>
                    <a:pt x="3845941" y="374142"/>
                    <a:pt x="3845941" y="374142"/>
                  </a:cubicBezTo>
                  <a:lnTo>
                    <a:pt x="4159377" y="1243076"/>
                  </a:lnTo>
                  <a:close/>
                </a:path>
              </a:pathLst>
            </a:custGeom>
            <a:solidFill>
              <a:srgbClr val="B4B7BF"/>
            </a:solidFill>
          </p:spPr>
        </p:sp>
      </p:grpSp>
      <p:sp>
        <p:nvSpPr>
          <p:cNvPr name="Freeform 41" id="41"/>
          <p:cNvSpPr/>
          <p:nvPr/>
        </p:nvSpPr>
        <p:spPr>
          <a:xfrm flipH="false" flipV="false" rot="0">
            <a:off x="16023349" y="5663747"/>
            <a:ext cx="670971" cy="1022432"/>
          </a:xfrm>
          <a:custGeom>
            <a:avLst/>
            <a:gdLst/>
            <a:ahLst/>
            <a:cxnLst/>
            <a:rect r="r" b="b" t="t" l="l"/>
            <a:pathLst>
              <a:path h="1022432" w="670971">
                <a:moveTo>
                  <a:pt x="0" y="0"/>
                </a:moveTo>
                <a:lnTo>
                  <a:pt x="670971" y="0"/>
                </a:lnTo>
                <a:lnTo>
                  <a:pt x="670971" y="1022432"/>
                </a:lnTo>
                <a:lnTo>
                  <a:pt x="0" y="1022432"/>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TextBox 42" id="42"/>
          <p:cNvSpPr txBox="true"/>
          <p:nvPr/>
        </p:nvSpPr>
        <p:spPr>
          <a:xfrm rot="0">
            <a:off x="1236202" y="2125141"/>
            <a:ext cx="11463520" cy="552450"/>
          </a:xfrm>
          <a:prstGeom prst="rect">
            <a:avLst/>
          </a:prstGeom>
        </p:spPr>
        <p:txBody>
          <a:bodyPr anchor="t" rtlCol="false" tIns="0" lIns="0" bIns="0" rIns="0">
            <a:spAutoFit/>
          </a:bodyPr>
          <a:lstStyle/>
          <a:p>
            <a:pPr algn="l" marL="0" indent="0" lvl="0">
              <a:lnSpc>
                <a:spcPts val="4320"/>
              </a:lnSpc>
              <a:spcBef>
                <a:spcPct val="0"/>
              </a:spcBef>
            </a:pPr>
            <a:r>
              <a:rPr lang="en-US" sz="3600" spc="107" strike="noStrike" u="none">
                <a:solidFill>
                  <a:srgbClr val="171710"/>
                </a:solidFill>
                <a:latin typeface="Aileron Bold"/>
              </a:rPr>
              <a:t>STRATEGIC SCALABILITY</a:t>
            </a:r>
          </a:p>
        </p:txBody>
      </p:sp>
      <p:sp>
        <p:nvSpPr>
          <p:cNvPr name="TextBox 43" id="43"/>
          <p:cNvSpPr txBox="true"/>
          <p:nvPr/>
        </p:nvSpPr>
        <p:spPr>
          <a:xfrm rot="0">
            <a:off x="1240258" y="2849041"/>
            <a:ext cx="15004598" cy="1153795"/>
          </a:xfrm>
          <a:prstGeom prst="rect">
            <a:avLst/>
          </a:prstGeom>
        </p:spPr>
        <p:txBody>
          <a:bodyPr anchor="t" rtlCol="false" tIns="0" lIns="0" bIns="0" rIns="0">
            <a:spAutoFit/>
          </a:bodyPr>
          <a:lstStyle/>
          <a:p>
            <a:pPr algn="l" marL="0" indent="0" lvl="0">
              <a:lnSpc>
                <a:spcPts val="3079"/>
              </a:lnSpc>
              <a:spcBef>
                <a:spcPct val="0"/>
              </a:spcBef>
            </a:pPr>
            <a:r>
              <a:rPr lang="en-US" sz="2199" strike="noStrike" u="none">
                <a:solidFill>
                  <a:srgbClr val="000000"/>
                </a:solidFill>
                <a:latin typeface="Aileron"/>
              </a:rPr>
              <a:t>This involves planning and executing growth strategies that will allow the business to expand markets and  customer bases effectively. This strategic foresight ensures that the company remains aligned with market needs and technological advances.</a:t>
            </a:r>
          </a:p>
        </p:txBody>
      </p:sp>
      <p:sp>
        <p:nvSpPr>
          <p:cNvPr name="TextBox 44" id="44"/>
          <p:cNvSpPr txBox="true"/>
          <p:nvPr/>
        </p:nvSpPr>
        <p:spPr>
          <a:xfrm rot="0">
            <a:off x="529608" y="7217911"/>
            <a:ext cx="2474631" cy="956450"/>
          </a:xfrm>
          <a:prstGeom prst="rect">
            <a:avLst/>
          </a:prstGeom>
        </p:spPr>
        <p:txBody>
          <a:bodyPr anchor="t" rtlCol="false" tIns="0" lIns="0" bIns="0" rIns="0">
            <a:spAutoFit/>
          </a:bodyPr>
          <a:lstStyle/>
          <a:p>
            <a:pPr algn="ctr">
              <a:lnSpc>
                <a:spcPts val="2610"/>
              </a:lnSpc>
            </a:pPr>
            <a:r>
              <a:rPr lang="en-US" sz="1763" spc="22">
                <a:solidFill>
                  <a:srgbClr val="171710"/>
                </a:solidFill>
                <a:latin typeface="Aileron Bold"/>
              </a:rPr>
              <a:t>GRANULAR </a:t>
            </a:r>
          </a:p>
          <a:p>
            <a:pPr algn="ctr" marL="0" indent="0" lvl="0">
              <a:lnSpc>
                <a:spcPts val="2610"/>
              </a:lnSpc>
            </a:pPr>
            <a:r>
              <a:rPr lang="en-US" sz="1763" spc="22">
                <a:solidFill>
                  <a:srgbClr val="171710"/>
                </a:solidFill>
                <a:latin typeface="Aileron Bold"/>
              </a:rPr>
              <a:t>VIEW OF NEIGHBORHOODS</a:t>
            </a:r>
          </a:p>
        </p:txBody>
      </p:sp>
      <p:sp>
        <p:nvSpPr>
          <p:cNvPr name="TextBox 45" id="45"/>
          <p:cNvSpPr txBox="true"/>
          <p:nvPr/>
        </p:nvSpPr>
        <p:spPr>
          <a:xfrm rot="0">
            <a:off x="3033367" y="4317161"/>
            <a:ext cx="2325626" cy="644784"/>
          </a:xfrm>
          <a:prstGeom prst="rect">
            <a:avLst/>
          </a:prstGeom>
        </p:spPr>
        <p:txBody>
          <a:bodyPr anchor="t" rtlCol="false" tIns="0" lIns="0" bIns="0" rIns="0">
            <a:spAutoFit/>
          </a:bodyPr>
          <a:lstStyle/>
          <a:p>
            <a:pPr algn="ctr" marL="0" indent="0" lvl="0">
              <a:lnSpc>
                <a:spcPts val="2610"/>
              </a:lnSpc>
            </a:pPr>
            <a:r>
              <a:rPr lang="en-US" sz="1763" spc="22">
                <a:solidFill>
                  <a:srgbClr val="000000"/>
                </a:solidFill>
                <a:latin typeface="Aileron Bold"/>
              </a:rPr>
              <a:t>FRIENDS LOCATION NETWORK</a:t>
            </a:r>
          </a:p>
        </p:txBody>
      </p:sp>
      <p:sp>
        <p:nvSpPr>
          <p:cNvPr name="TextBox 46" id="46"/>
          <p:cNvSpPr txBox="true"/>
          <p:nvPr/>
        </p:nvSpPr>
        <p:spPr>
          <a:xfrm rot="0">
            <a:off x="5546942" y="7382882"/>
            <a:ext cx="2325626" cy="644784"/>
          </a:xfrm>
          <a:prstGeom prst="rect">
            <a:avLst/>
          </a:prstGeom>
        </p:spPr>
        <p:txBody>
          <a:bodyPr anchor="t" rtlCol="false" tIns="0" lIns="0" bIns="0" rIns="0">
            <a:spAutoFit/>
          </a:bodyPr>
          <a:lstStyle/>
          <a:p>
            <a:pPr algn="ctr">
              <a:lnSpc>
                <a:spcPts val="2610"/>
              </a:lnSpc>
            </a:pPr>
            <a:r>
              <a:rPr lang="en-US" sz="1763" spc="22">
                <a:solidFill>
                  <a:srgbClr val="000000"/>
                </a:solidFill>
                <a:latin typeface="Aileron Bold"/>
              </a:rPr>
              <a:t>‘NEAR ME’ FEATURE</a:t>
            </a:r>
          </a:p>
          <a:p>
            <a:pPr algn="ctr" marL="0" indent="0" lvl="0">
              <a:lnSpc>
                <a:spcPts val="2610"/>
              </a:lnSpc>
            </a:pPr>
            <a:r>
              <a:rPr lang="en-US" sz="1763" spc="22">
                <a:solidFill>
                  <a:srgbClr val="000000"/>
                </a:solidFill>
                <a:latin typeface="Aileron Bold"/>
              </a:rPr>
              <a:t>(GOOGLE MAPS API) </a:t>
            </a:r>
          </a:p>
        </p:txBody>
      </p:sp>
      <p:sp>
        <p:nvSpPr>
          <p:cNvPr name="TextBox 47" id="47"/>
          <p:cNvSpPr txBox="true"/>
          <p:nvPr/>
        </p:nvSpPr>
        <p:spPr>
          <a:xfrm rot="0">
            <a:off x="8038672" y="4497129"/>
            <a:ext cx="2325626" cy="644784"/>
          </a:xfrm>
          <a:prstGeom prst="rect">
            <a:avLst/>
          </a:prstGeom>
        </p:spPr>
        <p:txBody>
          <a:bodyPr anchor="t" rtlCol="false" tIns="0" lIns="0" bIns="0" rIns="0">
            <a:spAutoFit/>
          </a:bodyPr>
          <a:lstStyle/>
          <a:p>
            <a:pPr algn="ctr" marL="0" indent="0" lvl="0">
              <a:lnSpc>
                <a:spcPts val="2610"/>
              </a:lnSpc>
            </a:pPr>
            <a:r>
              <a:rPr lang="en-US" sz="1763" spc="22">
                <a:solidFill>
                  <a:srgbClr val="000000"/>
                </a:solidFill>
                <a:latin typeface="Aileron Bold"/>
              </a:rPr>
              <a:t>UI-UX INTERACTIVE FEATURES</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9126" t="-1645" r="-3320" b="-22297"/>
            </a:stretch>
          </a:blipFill>
        </p:spPr>
      </p:sp>
      <p:grpSp>
        <p:nvGrpSpPr>
          <p:cNvPr name="Group 3" id="3"/>
          <p:cNvGrpSpPr/>
          <p:nvPr/>
        </p:nvGrpSpPr>
        <p:grpSpPr>
          <a:xfrm rot="0">
            <a:off x="279276" y="305116"/>
            <a:ext cx="17729447" cy="9106251"/>
            <a:chOff x="0" y="0"/>
            <a:chExt cx="4669484" cy="2398354"/>
          </a:xfrm>
        </p:grpSpPr>
        <p:sp>
          <p:nvSpPr>
            <p:cNvPr name="Freeform 4" id="4"/>
            <p:cNvSpPr/>
            <p:nvPr/>
          </p:nvSpPr>
          <p:spPr>
            <a:xfrm flipH="false" flipV="false" rot="0">
              <a:off x="0" y="0"/>
              <a:ext cx="4669484" cy="2398354"/>
            </a:xfrm>
            <a:custGeom>
              <a:avLst/>
              <a:gdLst/>
              <a:ahLst/>
              <a:cxnLst/>
              <a:rect r="r" b="b" t="t" l="l"/>
              <a:pathLst>
                <a:path h="2398354" w="4669484">
                  <a:moveTo>
                    <a:pt x="0" y="0"/>
                  </a:moveTo>
                  <a:lnTo>
                    <a:pt x="4669484" y="0"/>
                  </a:lnTo>
                  <a:lnTo>
                    <a:pt x="4669484" y="2398354"/>
                  </a:lnTo>
                  <a:lnTo>
                    <a:pt x="0" y="2398354"/>
                  </a:lnTo>
                  <a:close/>
                </a:path>
              </a:pathLst>
            </a:custGeom>
            <a:solidFill>
              <a:srgbClr val="FEFEFE"/>
            </a:solidFill>
          </p:spPr>
        </p:sp>
        <p:sp>
          <p:nvSpPr>
            <p:cNvPr name="TextBox 5" id="5"/>
            <p:cNvSpPr txBox="true"/>
            <p:nvPr/>
          </p:nvSpPr>
          <p:spPr>
            <a:xfrm>
              <a:off x="0" y="-38100"/>
              <a:ext cx="4669484" cy="2436454"/>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2900110" y="-5084654"/>
            <a:ext cx="9500719" cy="9500719"/>
          </a:xfrm>
          <a:custGeom>
            <a:avLst/>
            <a:gdLst/>
            <a:ahLst/>
            <a:cxnLst/>
            <a:rect r="r" b="b" t="t" l="l"/>
            <a:pathLst>
              <a:path h="9500719" w="9500719">
                <a:moveTo>
                  <a:pt x="0" y="0"/>
                </a:moveTo>
                <a:lnTo>
                  <a:pt x="9500718" y="0"/>
                </a:lnTo>
                <a:lnTo>
                  <a:pt x="9500718" y="9500719"/>
                </a:lnTo>
                <a:lnTo>
                  <a:pt x="0" y="950071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5726587" y="-2782627"/>
            <a:ext cx="9818453" cy="9818453"/>
          </a:xfrm>
          <a:custGeom>
            <a:avLst/>
            <a:gdLst/>
            <a:ahLst/>
            <a:cxnLst/>
            <a:rect r="r" b="b" t="t" l="l"/>
            <a:pathLst>
              <a:path h="9818453" w="9818453">
                <a:moveTo>
                  <a:pt x="0" y="0"/>
                </a:moveTo>
                <a:lnTo>
                  <a:pt x="9818454" y="0"/>
                </a:lnTo>
                <a:lnTo>
                  <a:pt x="9818454" y="9818454"/>
                </a:lnTo>
                <a:lnTo>
                  <a:pt x="0" y="981845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AutoShape 8" id="8"/>
          <p:cNvSpPr/>
          <p:nvPr/>
        </p:nvSpPr>
        <p:spPr>
          <a:xfrm>
            <a:off x="496452" y="2746334"/>
            <a:ext cx="17090577" cy="0"/>
          </a:xfrm>
          <a:prstGeom prst="line">
            <a:avLst/>
          </a:prstGeom>
          <a:ln cap="flat" w="9525">
            <a:solidFill>
              <a:srgbClr val="000000"/>
            </a:solidFill>
            <a:prstDash val="solid"/>
            <a:headEnd type="none" len="sm" w="sm"/>
            <a:tailEnd type="none" len="sm" w="sm"/>
          </a:ln>
        </p:spPr>
      </p:sp>
      <p:sp>
        <p:nvSpPr>
          <p:cNvPr name="AutoShape 9" id="9"/>
          <p:cNvSpPr/>
          <p:nvPr/>
        </p:nvSpPr>
        <p:spPr>
          <a:xfrm>
            <a:off x="496452" y="3602233"/>
            <a:ext cx="17090577" cy="0"/>
          </a:xfrm>
          <a:prstGeom prst="line">
            <a:avLst/>
          </a:prstGeom>
          <a:ln cap="flat" w="9525">
            <a:solidFill>
              <a:srgbClr val="000000"/>
            </a:solidFill>
            <a:prstDash val="solid"/>
            <a:headEnd type="none" len="sm" w="sm"/>
            <a:tailEnd type="none" len="sm" w="sm"/>
          </a:ln>
        </p:spPr>
      </p:sp>
      <p:sp>
        <p:nvSpPr>
          <p:cNvPr name="AutoShape 10" id="10"/>
          <p:cNvSpPr/>
          <p:nvPr/>
        </p:nvSpPr>
        <p:spPr>
          <a:xfrm>
            <a:off x="528074" y="4420827"/>
            <a:ext cx="17090615" cy="0"/>
          </a:xfrm>
          <a:prstGeom prst="line">
            <a:avLst/>
          </a:prstGeom>
          <a:ln cap="flat" w="9525">
            <a:solidFill>
              <a:srgbClr val="000000"/>
            </a:solidFill>
            <a:prstDash val="solid"/>
            <a:headEnd type="none" len="sm" w="sm"/>
            <a:tailEnd type="none" len="sm" w="sm"/>
          </a:ln>
        </p:spPr>
      </p:sp>
      <p:sp>
        <p:nvSpPr>
          <p:cNvPr name="AutoShape 11" id="11"/>
          <p:cNvSpPr/>
          <p:nvPr/>
        </p:nvSpPr>
        <p:spPr>
          <a:xfrm>
            <a:off x="528112" y="1780332"/>
            <a:ext cx="17090577" cy="0"/>
          </a:xfrm>
          <a:prstGeom prst="line">
            <a:avLst/>
          </a:prstGeom>
          <a:ln cap="flat" w="9525">
            <a:solidFill>
              <a:srgbClr val="000000"/>
            </a:solidFill>
            <a:prstDash val="solid"/>
            <a:headEnd type="none" len="sm" w="sm"/>
            <a:tailEnd type="none" len="sm" w="sm"/>
          </a:ln>
        </p:spPr>
      </p:sp>
      <p:sp>
        <p:nvSpPr>
          <p:cNvPr name="AutoShape 12" id="12"/>
          <p:cNvSpPr/>
          <p:nvPr/>
        </p:nvSpPr>
        <p:spPr>
          <a:xfrm>
            <a:off x="528074" y="5550477"/>
            <a:ext cx="17071527" cy="0"/>
          </a:xfrm>
          <a:prstGeom prst="line">
            <a:avLst/>
          </a:prstGeom>
          <a:ln cap="flat" w="9525">
            <a:solidFill>
              <a:srgbClr val="000000"/>
            </a:solidFill>
            <a:prstDash val="solid"/>
            <a:headEnd type="none" len="sm" w="sm"/>
            <a:tailEnd type="none" len="sm" w="sm"/>
          </a:ln>
        </p:spPr>
      </p:sp>
      <p:sp>
        <p:nvSpPr>
          <p:cNvPr name="AutoShape 13" id="13"/>
          <p:cNvSpPr/>
          <p:nvPr/>
        </p:nvSpPr>
        <p:spPr>
          <a:xfrm>
            <a:off x="477402" y="711110"/>
            <a:ext cx="17071527" cy="0"/>
          </a:xfrm>
          <a:prstGeom prst="line">
            <a:avLst/>
          </a:prstGeom>
          <a:ln cap="flat" w="9525">
            <a:solidFill>
              <a:srgbClr val="000000"/>
            </a:solidFill>
            <a:prstDash val="solid"/>
            <a:headEnd type="none" len="sm" w="sm"/>
            <a:tailEnd type="none" len="sm" w="sm"/>
          </a:ln>
        </p:spPr>
      </p:sp>
      <p:sp>
        <p:nvSpPr>
          <p:cNvPr name="Freeform 14" id="14"/>
          <p:cNvSpPr/>
          <p:nvPr/>
        </p:nvSpPr>
        <p:spPr>
          <a:xfrm flipH="false" flipV="false" rot="0">
            <a:off x="686139" y="843679"/>
            <a:ext cx="787242" cy="709949"/>
          </a:xfrm>
          <a:custGeom>
            <a:avLst/>
            <a:gdLst/>
            <a:ahLst/>
            <a:cxnLst/>
            <a:rect r="r" b="b" t="t" l="l"/>
            <a:pathLst>
              <a:path h="709949" w="787242">
                <a:moveTo>
                  <a:pt x="0" y="0"/>
                </a:moveTo>
                <a:lnTo>
                  <a:pt x="787242" y="0"/>
                </a:lnTo>
                <a:lnTo>
                  <a:pt x="787242" y="709949"/>
                </a:lnTo>
                <a:lnTo>
                  <a:pt x="0" y="70994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5" id="15"/>
          <p:cNvSpPr/>
          <p:nvPr/>
        </p:nvSpPr>
        <p:spPr>
          <a:xfrm flipH="false" flipV="false" rot="0">
            <a:off x="686139" y="1956139"/>
            <a:ext cx="1217456" cy="328206"/>
          </a:xfrm>
          <a:custGeom>
            <a:avLst/>
            <a:gdLst/>
            <a:ahLst/>
            <a:cxnLst/>
            <a:rect r="r" b="b" t="t" l="l"/>
            <a:pathLst>
              <a:path h="328206" w="1217456">
                <a:moveTo>
                  <a:pt x="0" y="0"/>
                </a:moveTo>
                <a:lnTo>
                  <a:pt x="1217456" y="0"/>
                </a:lnTo>
                <a:lnTo>
                  <a:pt x="1217456" y="328205"/>
                </a:lnTo>
                <a:lnTo>
                  <a:pt x="0" y="328205"/>
                </a:lnTo>
                <a:lnTo>
                  <a:pt x="0" y="0"/>
                </a:lnTo>
                <a:close/>
              </a:path>
            </a:pathLst>
          </a:custGeom>
          <a:blipFill>
            <a:blip r:embed="rId9"/>
            <a:stretch>
              <a:fillRect l="0" t="0" r="0" b="0"/>
            </a:stretch>
          </a:blipFill>
        </p:spPr>
      </p:sp>
      <p:sp>
        <p:nvSpPr>
          <p:cNvPr name="Freeform 16" id="16"/>
          <p:cNvSpPr/>
          <p:nvPr/>
        </p:nvSpPr>
        <p:spPr>
          <a:xfrm flipH="false" flipV="false" rot="0">
            <a:off x="717022" y="2311358"/>
            <a:ext cx="1399014" cy="290733"/>
          </a:xfrm>
          <a:custGeom>
            <a:avLst/>
            <a:gdLst/>
            <a:ahLst/>
            <a:cxnLst/>
            <a:rect r="r" b="b" t="t" l="l"/>
            <a:pathLst>
              <a:path h="290733" w="1399014">
                <a:moveTo>
                  <a:pt x="0" y="0"/>
                </a:moveTo>
                <a:lnTo>
                  <a:pt x="1399014" y="0"/>
                </a:lnTo>
                <a:lnTo>
                  <a:pt x="1399014" y="290733"/>
                </a:lnTo>
                <a:lnTo>
                  <a:pt x="0" y="290733"/>
                </a:lnTo>
                <a:lnTo>
                  <a:pt x="0" y="0"/>
                </a:lnTo>
                <a:close/>
              </a:path>
            </a:pathLst>
          </a:custGeom>
          <a:blipFill>
            <a:blip r:embed="rId10"/>
            <a:stretch>
              <a:fillRect l="0" t="0" r="0" b="0"/>
            </a:stretch>
          </a:blipFill>
        </p:spPr>
      </p:sp>
      <p:sp>
        <p:nvSpPr>
          <p:cNvPr name="Freeform 17" id="17"/>
          <p:cNvSpPr/>
          <p:nvPr/>
        </p:nvSpPr>
        <p:spPr>
          <a:xfrm flipH="false" flipV="false" rot="0">
            <a:off x="1006420" y="2893971"/>
            <a:ext cx="615659" cy="355714"/>
          </a:xfrm>
          <a:custGeom>
            <a:avLst/>
            <a:gdLst/>
            <a:ahLst/>
            <a:cxnLst/>
            <a:rect r="r" b="b" t="t" l="l"/>
            <a:pathLst>
              <a:path h="355714" w="615659">
                <a:moveTo>
                  <a:pt x="0" y="0"/>
                </a:moveTo>
                <a:lnTo>
                  <a:pt x="615659" y="0"/>
                </a:lnTo>
                <a:lnTo>
                  <a:pt x="615659" y="355714"/>
                </a:lnTo>
                <a:lnTo>
                  <a:pt x="0" y="355714"/>
                </a:lnTo>
                <a:lnTo>
                  <a:pt x="0" y="0"/>
                </a:lnTo>
                <a:close/>
              </a:path>
            </a:pathLst>
          </a:custGeom>
          <a:blipFill>
            <a:blip r:embed="rId11"/>
            <a:stretch>
              <a:fillRect l="0" t="0" r="0" b="0"/>
            </a:stretch>
          </a:blipFill>
        </p:spPr>
      </p:sp>
      <p:sp>
        <p:nvSpPr>
          <p:cNvPr name="Freeform 18" id="18"/>
          <p:cNvSpPr/>
          <p:nvPr/>
        </p:nvSpPr>
        <p:spPr>
          <a:xfrm flipH="false" flipV="false" rot="0">
            <a:off x="1152029" y="3259390"/>
            <a:ext cx="324440" cy="324440"/>
          </a:xfrm>
          <a:custGeom>
            <a:avLst/>
            <a:gdLst/>
            <a:ahLst/>
            <a:cxnLst/>
            <a:rect r="r" b="b" t="t" l="l"/>
            <a:pathLst>
              <a:path h="324440" w="324440">
                <a:moveTo>
                  <a:pt x="0" y="0"/>
                </a:moveTo>
                <a:lnTo>
                  <a:pt x="324440" y="0"/>
                </a:lnTo>
                <a:lnTo>
                  <a:pt x="324440" y="324439"/>
                </a:lnTo>
                <a:lnTo>
                  <a:pt x="0" y="324439"/>
                </a:lnTo>
                <a:lnTo>
                  <a:pt x="0" y="0"/>
                </a:lnTo>
                <a:close/>
              </a:path>
            </a:pathLst>
          </a:custGeom>
          <a:blipFill>
            <a:blip r:embed="rId12"/>
            <a:stretch>
              <a:fillRect l="0" t="0" r="0" b="0"/>
            </a:stretch>
          </a:blipFill>
        </p:spPr>
      </p:sp>
      <p:sp>
        <p:nvSpPr>
          <p:cNvPr name="Freeform 19" id="19"/>
          <p:cNvSpPr/>
          <p:nvPr/>
        </p:nvSpPr>
        <p:spPr>
          <a:xfrm flipH="false" flipV="false" rot="0">
            <a:off x="686139" y="3794995"/>
            <a:ext cx="485592" cy="606386"/>
          </a:xfrm>
          <a:custGeom>
            <a:avLst/>
            <a:gdLst/>
            <a:ahLst/>
            <a:cxnLst/>
            <a:rect r="r" b="b" t="t" l="l"/>
            <a:pathLst>
              <a:path h="606386" w="485592">
                <a:moveTo>
                  <a:pt x="0" y="0"/>
                </a:moveTo>
                <a:lnTo>
                  <a:pt x="485592" y="0"/>
                </a:lnTo>
                <a:lnTo>
                  <a:pt x="485592" y="606385"/>
                </a:lnTo>
                <a:lnTo>
                  <a:pt x="0" y="606385"/>
                </a:lnTo>
                <a:lnTo>
                  <a:pt x="0" y="0"/>
                </a:lnTo>
                <a:close/>
              </a:path>
            </a:pathLst>
          </a:custGeom>
          <a:blipFill>
            <a:blip r:embed="rId13"/>
            <a:stretch>
              <a:fillRect l="0" t="0" r="0" b="0"/>
            </a:stretch>
          </a:blipFill>
        </p:spPr>
      </p:sp>
      <p:sp>
        <p:nvSpPr>
          <p:cNvPr name="Freeform 20" id="20"/>
          <p:cNvSpPr/>
          <p:nvPr/>
        </p:nvSpPr>
        <p:spPr>
          <a:xfrm flipH="false" flipV="false" rot="0">
            <a:off x="1301519" y="3778446"/>
            <a:ext cx="643422" cy="258883"/>
          </a:xfrm>
          <a:custGeom>
            <a:avLst/>
            <a:gdLst/>
            <a:ahLst/>
            <a:cxnLst/>
            <a:rect r="r" b="b" t="t" l="l"/>
            <a:pathLst>
              <a:path h="258883" w="643422">
                <a:moveTo>
                  <a:pt x="0" y="0"/>
                </a:moveTo>
                <a:lnTo>
                  <a:pt x="643423" y="0"/>
                </a:lnTo>
                <a:lnTo>
                  <a:pt x="643423" y="258883"/>
                </a:lnTo>
                <a:lnTo>
                  <a:pt x="0" y="258883"/>
                </a:lnTo>
                <a:lnTo>
                  <a:pt x="0" y="0"/>
                </a:lnTo>
                <a:close/>
              </a:path>
            </a:pathLst>
          </a:custGeom>
          <a:blipFill>
            <a:blip r:embed="rId14"/>
            <a:stretch>
              <a:fillRect l="0" t="-30518" r="0" b="-55644"/>
            </a:stretch>
          </a:blipFill>
        </p:spPr>
      </p:sp>
      <p:sp>
        <p:nvSpPr>
          <p:cNvPr name="Freeform 21" id="21"/>
          <p:cNvSpPr/>
          <p:nvPr/>
        </p:nvSpPr>
        <p:spPr>
          <a:xfrm flipH="false" flipV="false" rot="0">
            <a:off x="1192849" y="4075429"/>
            <a:ext cx="819110" cy="296443"/>
          </a:xfrm>
          <a:custGeom>
            <a:avLst/>
            <a:gdLst/>
            <a:ahLst/>
            <a:cxnLst/>
            <a:rect r="r" b="b" t="t" l="l"/>
            <a:pathLst>
              <a:path h="296443" w="819110">
                <a:moveTo>
                  <a:pt x="0" y="0"/>
                </a:moveTo>
                <a:lnTo>
                  <a:pt x="819110" y="0"/>
                </a:lnTo>
                <a:lnTo>
                  <a:pt x="819110" y="296443"/>
                </a:lnTo>
                <a:lnTo>
                  <a:pt x="0" y="296443"/>
                </a:lnTo>
                <a:lnTo>
                  <a:pt x="0" y="0"/>
                </a:lnTo>
                <a:close/>
              </a:path>
            </a:pathLst>
          </a:custGeom>
          <a:blipFill>
            <a:blip r:embed="rId15"/>
            <a:stretch>
              <a:fillRect l="0" t="-88620" r="0" b="-87691"/>
            </a:stretch>
          </a:blipFill>
        </p:spPr>
      </p:sp>
      <p:sp>
        <p:nvSpPr>
          <p:cNvPr name="AutoShape 22" id="22"/>
          <p:cNvSpPr/>
          <p:nvPr/>
        </p:nvSpPr>
        <p:spPr>
          <a:xfrm>
            <a:off x="458352" y="6412874"/>
            <a:ext cx="17090577" cy="0"/>
          </a:xfrm>
          <a:prstGeom prst="line">
            <a:avLst/>
          </a:prstGeom>
          <a:ln cap="flat" w="9525">
            <a:solidFill>
              <a:srgbClr val="000000"/>
            </a:solidFill>
            <a:prstDash val="solid"/>
            <a:headEnd type="none" len="sm" w="sm"/>
            <a:tailEnd type="none" len="sm" w="sm"/>
          </a:ln>
        </p:spPr>
      </p:sp>
      <p:sp>
        <p:nvSpPr>
          <p:cNvPr name="AutoShape 23" id="23"/>
          <p:cNvSpPr/>
          <p:nvPr/>
        </p:nvSpPr>
        <p:spPr>
          <a:xfrm>
            <a:off x="528112" y="7407406"/>
            <a:ext cx="17090577" cy="0"/>
          </a:xfrm>
          <a:prstGeom prst="line">
            <a:avLst/>
          </a:prstGeom>
          <a:ln cap="flat" w="9525">
            <a:solidFill>
              <a:srgbClr val="000000"/>
            </a:solidFill>
            <a:prstDash val="solid"/>
            <a:headEnd type="none" len="sm" w="sm"/>
            <a:tailEnd type="none" len="sm" w="sm"/>
          </a:ln>
        </p:spPr>
      </p:sp>
      <p:sp>
        <p:nvSpPr>
          <p:cNvPr name="Freeform 24" id="24"/>
          <p:cNvSpPr/>
          <p:nvPr/>
        </p:nvSpPr>
        <p:spPr>
          <a:xfrm flipH="false" flipV="false" rot="0">
            <a:off x="959324" y="8669468"/>
            <a:ext cx="424815" cy="424815"/>
          </a:xfrm>
          <a:custGeom>
            <a:avLst/>
            <a:gdLst/>
            <a:ahLst/>
            <a:cxnLst/>
            <a:rect r="r" b="b" t="t" l="l"/>
            <a:pathLst>
              <a:path h="424815" w="424815">
                <a:moveTo>
                  <a:pt x="0" y="0"/>
                </a:moveTo>
                <a:lnTo>
                  <a:pt x="424815" y="0"/>
                </a:lnTo>
                <a:lnTo>
                  <a:pt x="424815" y="424815"/>
                </a:lnTo>
                <a:lnTo>
                  <a:pt x="0" y="424815"/>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25" id="25"/>
          <p:cNvSpPr/>
          <p:nvPr/>
        </p:nvSpPr>
        <p:spPr>
          <a:xfrm flipH="false" flipV="false" rot="0">
            <a:off x="804121" y="4791401"/>
            <a:ext cx="819110" cy="296443"/>
          </a:xfrm>
          <a:custGeom>
            <a:avLst/>
            <a:gdLst/>
            <a:ahLst/>
            <a:cxnLst/>
            <a:rect r="r" b="b" t="t" l="l"/>
            <a:pathLst>
              <a:path h="296443" w="819110">
                <a:moveTo>
                  <a:pt x="0" y="0"/>
                </a:moveTo>
                <a:lnTo>
                  <a:pt x="819110" y="0"/>
                </a:lnTo>
                <a:lnTo>
                  <a:pt x="819110" y="296443"/>
                </a:lnTo>
                <a:lnTo>
                  <a:pt x="0" y="296443"/>
                </a:lnTo>
                <a:lnTo>
                  <a:pt x="0" y="0"/>
                </a:lnTo>
                <a:close/>
              </a:path>
            </a:pathLst>
          </a:custGeom>
          <a:blipFill>
            <a:blip r:embed="rId15"/>
            <a:stretch>
              <a:fillRect l="0" t="-88620" r="0" b="-87691"/>
            </a:stretch>
          </a:blipFill>
        </p:spPr>
      </p:sp>
      <p:sp>
        <p:nvSpPr>
          <p:cNvPr name="Freeform 26" id="26"/>
          <p:cNvSpPr/>
          <p:nvPr/>
        </p:nvSpPr>
        <p:spPr>
          <a:xfrm flipH="false" flipV="false" rot="0">
            <a:off x="959324" y="5602864"/>
            <a:ext cx="600483" cy="724267"/>
          </a:xfrm>
          <a:custGeom>
            <a:avLst/>
            <a:gdLst/>
            <a:ahLst/>
            <a:cxnLst/>
            <a:rect r="r" b="b" t="t" l="l"/>
            <a:pathLst>
              <a:path h="724267" w="600483">
                <a:moveTo>
                  <a:pt x="0" y="0"/>
                </a:moveTo>
                <a:lnTo>
                  <a:pt x="600483" y="0"/>
                </a:lnTo>
                <a:lnTo>
                  <a:pt x="600483" y="724267"/>
                </a:lnTo>
                <a:lnTo>
                  <a:pt x="0" y="724267"/>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AutoShape 27" id="27"/>
          <p:cNvSpPr/>
          <p:nvPr/>
        </p:nvSpPr>
        <p:spPr>
          <a:xfrm>
            <a:off x="528112" y="8417056"/>
            <a:ext cx="17090577" cy="0"/>
          </a:xfrm>
          <a:prstGeom prst="line">
            <a:avLst/>
          </a:prstGeom>
          <a:ln cap="flat" w="9525">
            <a:solidFill>
              <a:srgbClr val="000000"/>
            </a:solidFill>
            <a:prstDash val="solid"/>
            <a:headEnd type="none" len="sm" w="sm"/>
            <a:tailEnd type="none" len="sm" w="sm"/>
          </a:ln>
        </p:spPr>
      </p:sp>
      <p:sp>
        <p:nvSpPr>
          <p:cNvPr name="Freeform 28" id="28"/>
          <p:cNvSpPr/>
          <p:nvPr/>
        </p:nvSpPr>
        <p:spPr>
          <a:xfrm flipH="false" flipV="false" rot="0">
            <a:off x="776842" y="6503362"/>
            <a:ext cx="873667" cy="783024"/>
          </a:xfrm>
          <a:custGeom>
            <a:avLst/>
            <a:gdLst/>
            <a:ahLst/>
            <a:cxnLst/>
            <a:rect r="r" b="b" t="t" l="l"/>
            <a:pathLst>
              <a:path h="783024" w="873667">
                <a:moveTo>
                  <a:pt x="0" y="0"/>
                </a:moveTo>
                <a:lnTo>
                  <a:pt x="873668" y="0"/>
                </a:lnTo>
                <a:lnTo>
                  <a:pt x="873668" y="783024"/>
                </a:lnTo>
                <a:lnTo>
                  <a:pt x="0" y="783024"/>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sp>
        <p:nvSpPr>
          <p:cNvPr name="Freeform 29" id="29"/>
          <p:cNvSpPr/>
          <p:nvPr/>
        </p:nvSpPr>
        <p:spPr>
          <a:xfrm flipH="false" flipV="false" rot="0">
            <a:off x="825002" y="7565502"/>
            <a:ext cx="693458" cy="693458"/>
          </a:xfrm>
          <a:custGeom>
            <a:avLst/>
            <a:gdLst/>
            <a:ahLst/>
            <a:cxnLst/>
            <a:rect r="r" b="b" t="t" l="l"/>
            <a:pathLst>
              <a:path h="693458" w="693458">
                <a:moveTo>
                  <a:pt x="0" y="0"/>
                </a:moveTo>
                <a:lnTo>
                  <a:pt x="693458" y="0"/>
                </a:lnTo>
                <a:lnTo>
                  <a:pt x="693458" y="693458"/>
                </a:lnTo>
                <a:lnTo>
                  <a:pt x="0" y="693458"/>
                </a:lnTo>
                <a:lnTo>
                  <a:pt x="0" y="0"/>
                </a:lnTo>
                <a:close/>
              </a:path>
            </a:pathLst>
          </a:custGeom>
          <a:blipFill>
            <a:blip r:embed="rId22">
              <a:extLst>
                <a:ext uri="{96DAC541-7B7A-43D3-8B79-37D633B846F1}">
                  <asvg:svgBlip xmlns:asvg="http://schemas.microsoft.com/office/drawing/2016/SVG/main" r:embed="rId23"/>
                </a:ext>
              </a:extLst>
            </a:blip>
            <a:stretch>
              <a:fillRect l="0" t="0" r="0" b="0"/>
            </a:stretch>
          </a:blipFill>
        </p:spPr>
      </p:sp>
      <p:sp>
        <p:nvSpPr>
          <p:cNvPr name="TextBox 30" id="30"/>
          <p:cNvSpPr txBox="true"/>
          <p:nvPr/>
        </p:nvSpPr>
        <p:spPr>
          <a:xfrm rot="0">
            <a:off x="1815480" y="8659943"/>
            <a:ext cx="3480867" cy="405765"/>
          </a:xfrm>
          <a:prstGeom prst="rect">
            <a:avLst/>
          </a:prstGeom>
        </p:spPr>
        <p:txBody>
          <a:bodyPr anchor="t" rtlCol="false" tIns="0" lIns="0" bIns="0" rIns="0">
            <a:spAutoFit/>
          </a:bodyPr>
          <a:lstStyle/>
          <a:p>
            <a:pPr algn="ctr">
              <a:lnSpc>
                <a:spcPts val="3359"/>
              </a:lnSpc>
            </a:pPr>
            <a:r>
              <a:rPr lang="en-US" sz="2400">
                <a:solidFill>
                  <a:srgbClr val="000000"/>
                </a:solidFill>
                <a:latin typeface="Aileron Bold"/>
              </a:rPr>
              <a:t>TOTAL MONTHLY COST</a:t>
            </a:r>
          </a:p>
        </p:txBody>
      </p:sp>
      <p:sp>
        <p:nvSpPr>
          <p:cNvPr name="TextBox 31" id="31"/>
          <p:cNvSpPr txBox="true"/>
          <p:nvPr/>
        </p:nvSpPr>
        <p:spPr>
          <a:xfrm rot="0">
            <a:off x="10067323" y="8698043"/>
            <a:ext cx="3026122" cy="405765"/>
          </a:xfrm>
          <a:prstGeom prst="rect">
            <a:avLst/>
          </a:prstGeom>
        </p:spPr>
        <p:txBody>
          <a:bodyPr anchor="t" rtlCol="false" tIns="0" lIns="0" bIns="0" rIns="0">
            <a:spAutoFit/>
          </a:bodyPr>
          <a:lstStyle/>
          <a:p>
            <a:pPr algn="ctr">
              <a:lnSpc>
                <a:spcPts val="3359"/>
              </a:lnSpc>
            </a:pPr>
            <a:r>
              <a:rPr lang="en-US" sz="2400">
                <a:solidFill>
                  <a:srgbClr val="000000"/>
                </a:solidFill>
                <a:latin typeface="Aileron Bold"/>
              </a:rPr>
              <a:t> $5984.02 per month</a:t>
            </a:r>
          </a:p>
        </p:txBody>
      </p:sp>
      <p:sp>
        <p:nvSpPr>
          <p:cNvPr name="TextBox 32" id="32"/>
          <p:cNvSpPr txBox="true"/>
          <p:nvPr/>
        </p:nvSpPr>
        <p:spPr>
          <a:xfrm rot="0">
            <a:off x="1857368" y="1067286"/>
            <a:ext cx="4139615" cy="375920"/>
          </a:xfrm>
          <a:prstGeom prst="rect">
            <a:avLst/>
          </a:prstGeom>
        </p:spPr>
        <p:txBody>
          <a:bodyPr anchor="t" rtlCol="false" tIns="0" lIns="0" bIns="0" rIns="0">
            <a:spAutoFit/>
          </a:bodyPr>
          <a:lstStyle/>
          <a:p>
            <a:pPr algn="l" marL="0" indent="0" lvl="0">
              <a:lnSpc>
                <a:spcPts val="2859"/>
              </a:lnSpc>
              <a:spcBef>
                <a:spcPct val="0"/>
              </a:spcBef>
            </a:pPr>
            <a:r>
              <a:rPr lang="en-US" sz="2599">
                <a:solidFill>
                  <a:srgbClr val="000000"/>
                </a:solidFill>
                <a:latin typeface="Aileron Bold"/>
              </a:rPr>
              <a:t>COST IMPLICATIONS</a:t>
            </a:r>
          </a:p>
        </p:txBody>
      </p:sp>
      <p:sp>
        <p:nvSpPr>
          <p:cNvPr name="TextBox 33" id="33"/>
          <p:cNvSpPr txBox="true"/>
          <p:nvPr/>
        </p:nvSpPr>
        <p:spPr>
          <a:xfrm rot="0">
            <a:off x="14069486" y="1021855"/>
            <a:ext cx="1964850" cy="388620"/>
          </a:xfrm>
          <a:prstGeom prst="rect">
            <a:avLst/>
          </a:prstGeom>
        </p:spPr>
        <p:txBody>
          <a:bodyPr anchor="t" rtlCol="false" tIns="0" lIns="0" bIns="0" rIns="0">
            <a:spAutoFit/>
          </a:bodyPr>
          <a:lstStyle/>
          <a:p>
            <a:pPr marL="0" indent="0" lvl="0">
              <a:lnSpc>
                <a:spcPts val="3120"/>
              </a:lnSpc>
            </a:pPr>
            <a:r>
              <a:rPr lang="en-US" sz="2400">
                <a:solidFill>
                  <a:srgbClr val="000000"/>
                </a:solidFill>
                <a:latin typeface="Aileron Bold"/>
              </a:rPr>
              <a:t>Details</a:t>
            </a:r>
          </a:p>
        </p:txBody>
      </p:sp>
      <p:sp>
        <p:nvSpPr>
          <p:cNvPr name="TextBox 34" id="34"/>
          <p:cNvSpPr txBox="true"/>
          <p:nvPr/>
        </p:nvSpPr>
        <p:spPr>
          <a:xfrm rot="0">
            <a:off x="10252395" y="1021855"/>
            <a:ext cx="2460045" cy="388620"/>
          </a:xfrm>
          <a:prstGeom prst="rect">
            <a:avLst/>
          </a:prstGeom>
        </p:spPr>
        <p:txBody>
          <a:bodyPr anchor="t" rtlCol="false" tIns="0" lIns="0" bIns="0" rIns="0">
            <a:spAutoFit/>
          </a:bodyPr>
          <a:lstStyle/>
          <a:p>
            <a:pPr marL="0" indent="0" lvl="0">
              <a:lnSpc>
                <a:spcPts val="3120"/>
              </a:lnSpc>
            </a:pPr>
            <a:r>
              <a:rPr lang="en-US" sz="2400">
                <a:solidFill>
                  <a:srgbClr val="000000"/>
                </a:solidFill>
                <a:latin typeface="Aileron Bold"/>
              </a:rPr>
              <a:t>Monthly Cost</a:t>
            </a:r>
          </a:p>
        </p:txBody>
      </p:sp>
      <p:sp>
        <p:nvSpPr>
          <p:cNvPr name="TextBox 35" id="35"/>
          <p:cNvSpPr txBox="true"/>
          <p:nvPr/>
        </p:nvSpPr>
        <p:spPr>
          <a:xfrm rot="0">
            <a:off x="6380971" y="1021855"/>
            <a:ext cx="1964850" cy="388620"/>
          </a:xfrm>
          <a:prstGeom prst="rect">
            <a:avLst/>
          </a:prstGeom>
        </p:spPr>
        <p:txBody>
          <a:bodyPr anchor="t" rtlCol="false" tIns="0" lIns="0" bIns="0" rIns="0">
            <a:spAutoFit/>
          </a:bodyPr>
          <a:lstStyle/>
          <a:p>
            <a:pPr marL="0" indent="0" lvl="0">
              <a:lnSpc>
                <a:spcPts val="3120"/>
              </a:lnSpc>
            </a:pPr>
            <a:r>
              <a:rPr lang="en-US" sz="2400">
                <a:solidFill>
                  <a:srgbClr val="000000"/>
                </a:solidFill>
                <a:latin typeface="Aileron Bold"/>
              </a:rPr>
              <a:t>Category</a:t>
            </a:r>
          </a:p>
        </p:txBody>
      </p:sp>
      <p:sp>
        <p:nvSpPr>
          <p:cNvPr name="TextBox 36" id="36"/>
          <p:cNvSpPr txBox="true"/>
          <p:nvPr/>
        </p:nvSpPr>
        <p:spPr>
          <a:xfrm rot="0">
            <a:off x="6286072" y="2120197"/>
            <a:ext cx="2080989" cy="323215"/>
          </a:xfrm>
          <a:prstGeom prst="rect">
            <a:avLst/>
          </a:prstGeom>
        </p:spPr>
        <p:txBody>
          <a:bodyPr anchor="t" rtlCol="false" tIns="0" lIns="0" bIns="0" rIns="0">
            <a:spAutoFit/>
          </a:bodyPr>
          <a:lstStyle/>
          <a:p>
            <a:pPr algn="ctr">
              <a:lnSpc>
                <a:spcPts val="2659"/>
              </a:lnSpc>
            </a:pPr>
            <a:r>
              <a:rPr lang="en-US" sz="1899">
                <a:solidFill>
                  <a:srgbClr val="000000"/>
                </a:solidFill>
                <a:latin typeface="Aileron"/>
              </a:rPr>
              <a:t>Licensed softwares</a:t>
            </a:r>
          </a:p>
        </p:txBody>
      </p:sp>
      <p:sp>
        <p:nvSpPr>
          <p:cNvPr name="TextBox 37" id="37"/>
          <p:cNvSpPr txBox="true"/>
          <p:nvPr/>
        </p:nvSpPr>
        <p:spPr>
          <a:xfrm rot="0">
            <a:off x="2419372" y="1956711"/>
            <a:ext cx="1157660" cy="323215"/>
          </a:xfrm>
          <a:prstGeom prst="rect">
            <a:avLst/>
          </a:prstGeom>
        </p:spPr>
        <p:txBody>
          <a:bodyPr anchor="t" rtlCol="false" tIns="0" lIns="0" bIns="0" rIns="0">
            <a:spAutoFit/>
          </a:bodyPr>
          <a:lstStyle/>
          <a:p>
            <a:pPr algn="ctr">
              <a:lnSpc>
                <a:spcPts val="2659"/>
              </a:lnSpc>
            </a:pPr>
            <a:r>
              <a:rPr lang="en-US" sz="1899">
                <a:solidFill>
                  <a:srgbClr val="000000"/>
                </a:solidFill>
                <a:latin typeface="Aileron"/>
              </a:rPr>
              <a:t>Mongo DB</a:t>
            </a:r>
          </a:p>
        </p:txBody>
      </p:sp>
      <p:sp>
        <p:nvSpPr>
          <p:cNvPr name="TextBox 38" id="38"/>
          <p:cNvSpPr txBox="true"/>
          <p:nvPr/>
        </p:nvSpPr>
        <p:spPr>
          <a:xfrm rot="0">
            <a:off x="2427334" y="2313581"/>
            <a:ext cx="886197" cy="323215"/>
          </a:xfrm>
          <a:prstGeom prst="rect">
            <a:avLst/>
          </a:prstGeom>
        </p:spPr>
        <p:txBody>
          <a:bodyPr anchor="t" rtlCol="false" tIns="0" lIns="0" bIns="0" rIns="0">
            <a:spAutoFit/>
          </a:bodyPr>
          <a:lstStyle/>
          <a:p>
            <a:pPr algn="ctr">
              <a:lnSpc>
                <a:spcPts val="2659"/>
              </a:lnSpc>
            </a:pPr>
            <a:r>
              <a:rPr lang="en-US" sz="1899">
                <a:solidFill>
                  <a:srgbClr val="000000"/>
                </a:solidFill>
                <a:latin typeface="Aileron"/>
              </a:rPr>
              <a:t>Tableau</a:t>
            </a:r>
          </a:p>
        </p:txBody>
      </p:sp>
      <p:sp>
        <p:nvSpPr>
          <p:cNvPr name="TextBox 39" id="39"/>
          <p:cNvSpPr txBox="true"/>
          <p:nvPr/>
        </p:nvSpPr>
        <p:spPr>
          <a:xfrm rot="0">
            <a:off x="10330265" y="1956711"/>
            <a:ext cx="1645072" cy="323215"/>
          </a:xfrm>
          <a:prstGeom prst="rect">
            <a:avLst/>
          </a:prstGeom>
        </p:spPr>
        <p:txBody>
          <a:bodyPr anchor="t" rtlCol="false" tIns="0" lIns="0" bIns="0" rIns="0">
            <a:spAutoFit/>
          </a:bodyPr>
          <a:lstStyle/>
          <a:p>
            <a:pPr algn="ctr">
              <a:lnSpc>
                <a:spcPts val="2659"/>
              </a:lnSpc>
            </a:pPr>
            <a:r>
              <a:rPr lang="en-US" sz="1899">
                <a:solidFill>
                  <a:srgbClr val="000000"/>
                </a:solidFill>
                <a:latin typeface="Aileron"/>
              </a:rPr>
              <a:t> $60 per month</a:t>
            </a:r>
          </a:p>
        </p:txBody>
      </p:sp>
      <p:sp>
        <p:nvSpPr>
          <p:cNvPr name="TextBox 40" id="40"/>
          <p:cNvSpPr txBox="true"/>
          <p:nvPr/>
        </p:nvSpPr>
        <p:spPr>
          <a:xfrm rot="0">
            <a:off x="10293170" y="2283321"/>
            <a:ext cx="2574429" cy="323215"/>
          </a:xfrm>
          <a:prstGeom prst="rect">
            <a:avLst/>
          </a:prstGeom>
        </p:spPr>
        <p:txBody>
          <a:bodyPr anchor="t" rtlCol="false" tIns="0" lIns="0" bIns="0" rIns="0">
            <a:spAutoFit/>
          </a:bodyPr>
          <a:lstStyle/>
          <a:p>
            <a:pPr algn="ctr">
              <a:lnSpc>
                <a:spcPts val="2659"/>
              </a:lnSpc>
            </a:pPr>
            <a:r>
              <a:rPr lang="en-US" sz="1899">
                <a:solidFill>
                  <a:srgbClr val="000000"/>
                </a:solidFill>
                <a:latin typeface="Aileron"/>
              </a:rPr>
              <a:t> $75 per user per month</a:t>
            </a:r>
          </a:p>
        </p:txBody>
      </p:sp>
      <p:sp>
        <p:nvSpPr>
          <p:cNvPr name="TextBox 41" id="41"/>
          <p:cNvSpPr txBox="true"/>
          <p:nvPr/>
        </p:nvSpPr>
        <p:spPr>
          <a:xfrm rot="0">
            <a:off x="13826010" y="1956711"/>
            <a:ext cx="2494285" cy="323215"/>
          </a:xfrm>
          <a:prstGeom prst="rect">
            <a:avLst/>
          </a:prstGeom>
        </p:spPr>
        <p:txBody>
          <a:bodyPr anchor="t" rtlCol="false" tIns="0" lIns="0" bIns="0" rIns="0">
            <a:spAutoFit/>
          </a:bodyPr>
          <a:lstStyle/>
          <a:p>
            <a:pPr algn="ctr">
              <a:lnSpc>
                <a:spcPts val="2659"/>
              </a:lnSpc>
              <a:spcBef>
                <a:spcPct val="0"/>
              </a:spcBef>
            </a:pPr>
            <a:r>
              <a:rPr lang="en-US" sz="1899">
                <a:solidFill>
                  <a:srgbClr val="000000"/>
                </a:solidFill>
                <a:latin typeface="Aileron"/>
              </a:rPr>
              <a:t>10GB to 4TB of storage</a:t>
            </a:r>
          </a:p>
        </p:txBody>
      </p:sp>
      <p:sp>
        <p:nvSpPr>
          <p:cNvPr name="TextBox 42" id="42"/>
          <p:cNvSpPr txBox="true"/>
          <p:nvPr/>
        </p:nvSpPr>
        <p:spPr>
          <a:xfrm rot="0">
            <a:off x="13832298" y="2311896"/>
            <a:ext cx="1743670" cy="323215"/>
          </a:xfrm>
          <a:prstGeom prst="rect">
            <a:avLst/>
          </a:prstGeom>
        </p:spPr>
        <p:txBody>
          <a:bodyPr anchor="t" rtlCol="false" tIns="0" lIns="0" bIns="0" rIns="0">
            <a:spAutoFit/>
          </a:bodyPr>
          <a:lstStyle/>
          <a:p>
            <a:pPr algn="ctr">
              <a:lnSpc>
                <a:spcPts val="2659"/>
              </a:lnSpc>
            </a:pPr>
            <a:r>
              <a:rPr lang="en-US" sz="1899">
                <a:solidFill>
                  <a:srgbClr val="000000"/>
                </a:solidFill>
                <a:latin typeface="Aileron"/>
              </a:rPr>
              <a:t>Tableau Creator</a:t>
            </a:r>
          </a:p>
        </p:txBody>
      </p:sp>
      <p:sp>
        <p:nvSpPr>
          <p:cNvPr name="TextBox 43" id="43"/>
          <p:cNvSpPr txBox="true"/>
          <p:nvPr/>
        </p:nvSpPr>
        <p:spPr>
          <a:xfrm rot="0">
            <a:off x="6233051" y="3014499"/>
            <a:ext cx="2674218" cy="323215"/>
          </a:xfrm>
          <a:prstGeom prst="rect">
            <a:avLst/>
          </a:prstGeom>
        </p:spPr>
        <p:txBody>
          <a:bodyPr anchor="t" rtlCol="false" tIns="0" lIns="0" bIns="0" rIns="0">
            <a:spAutoFit/>
          </a:bodyPr>
          <a:lstStyle/>
          <a:p>
            <a:pPr algn="ctr">
              <a:lnSpc>
                <a:spcPts val="2659"/>
              </a:lnSpc>
            </a:pPr>
            <a:r>
              <a:rPr lang="en-US" sz="1899">
                <a:solidFill>
                  <a:srgbClr val="000000"/>
                </a:solidFill>
                <a:latin typeface="Aileron"/>
              </a:rPr>
              <a:t>Cloud Storage &amp; Hosting</a:t>
            </a:r>
          </a:p>
        </p:txBody>
      </p:sp>
      <p:sp>
        <p:nvSpPr>
          <p:cNvPr name="TextBox 44" id="44"/>
          <p:cNvSpPr txBox="true"/>
          <p:nvPr/>
        </p:nvSpPr>
        <p:spPr>
          <a:xfrm rot="0">
            <a:off x="2400618" y="2846346"/>
            <a:ext cx="1217712" cy="323215"/>
          </a:xfrm>
          <a:prstGeom prst="rect">
            <a:avLst/>
          </a:prstGeom>
        </p:spPr>
        <p:txBody>
          <a:bodyPr anchor="t" rtlCol="false" tIns="0" lIns="0" bIns="0" rIns="0">
            <a:spAutoFit/>
          </a:bodyPr>
          <a:lstStyle/>
          <a:p>
            <a:pPr algn="ctr">
              <a:lnSpc>
                <a:spcPts val="2659"/>
              </a:lnSpc>
              <a:spcBef>
                <a:spcPct val="0"/>
              </a:spcBef>
            </a:pPr>
            <a:r>
              <a:rPr lang="en-US" sz="1899">
                <a:solidFill>
                  <a:srgbClr val="000000"/>
                </a:solidFill>
                <a:latin typeface="Aileron"/>
              </a:rPr>
              <a:t>Amazon S3</a:t>
            </a:r>
          </a:p>
        </p:txBody>
      </p:sp>
      <p:sp>
        <p:nvSpPr>
          <p:cNvPr name="TextBox 45" id="45"/>
          <p:cNvSpPr txBox="true"/>
          <p:nvPr/>
        </p:nvSpPr>
        <p:spPr>
          <a:xfrm rot="0">
            <a:off x="10253878" y="2846346"/>
            <a:ext cx="2171030" cy="323215"/>
          </a:xfrm>
          <a:prstGeom prst="rect">
            <a:avLst/>
          </a:prstGeom>
        </p:spPr>
        <p:txBody>
          <a:bodyPr anchor="t" rtlCol="false" tIns="0" lIns="0" bIns="0" rIns="0">
            <a:spAutoFit/>
          </a:bodyPr>
          <a:lstStyle/>
          <a:p>
            <a:pPr algn="ctr">
              <a:lnSpc>
                <a:spcPts val="2659"/>
              </a:lnSpc>
            </a:pPr>
            <a:r>
              <a:rPr lang="en-US" sz="1899">
                <a:solidFill>
                  <a:srgbClr val="000000"/>
                </a:solidFill>
                <a:latin typeface="Aileron"/>
              </a:rPr>
              <a:t> $1,177.6 per month</a:t>
            </a:r>
          </a:p>
        </p:txBody>
      </p:sp>
      <p:sp>
        <p:nvSpPr>
          <p:cNvPr name="TextBox 46" id="46"/>
          <p:cNvSpPr txBox="true"/>
          <p:nvPr/>
        </p:nvSpPr>
        <p:spPr>
          <a:xfrm rot="0">
            <a:off x="13807406" y="2846346"/>
            <a:ext cx="2883694" cy="323215"/>
          </a:xfrm>
          <a:prstGeom prst="rect">
            <a:avLst/>
          </a:prstGeom>
        </p:spPr>
        <p:txBody>
          <a:bodyPr anchor="t" rtlCol="false" tIns="0" lIns="0" bIns="0" rIns="0">
            <a:spAutoFit/>
          </a:bodyPr>
          <a:lstStyle/>
          <a:p>
            <a:pPr algn="ctr">
              <a:lnSpc>
                <a:spcPts val="2659"/>
              </a:lnSpc>
              <a:spcBef>
                <a:spcPct val="0"/>
              </a:spcBef>
            </a:pPr>
            <a:r>
              <a:rPr lang="en-US" sz="1899">
                <a:solidFill>
                  <a:srgbClr val="000000"/>
                </a:solidFill>
                <a:latin typeface="Aileron"/>
              </a:rPr>
              <a:t>50TB</a:t>
            </a:r>
            <a:r>
              <a:rPr lang="en-US" sz="1899">
                <a:solidFill>
                  <a:srgbClr val="000000"/>
                </a:solidFill>
                <a:latin typeface="Aileron"/>
              </a:rPr>
              <a:t> of storage per month</a:t>
            </a:r>
          </a:p>
        </p:txBody>
      </p:sp>
      <p:sp>
        <p:nvSpPr>
          <p:cNvPr name="TextBox 47" id="47"/>
          <p:cNvSpPr txBox="true"/>
          <p:nvPr/>
        </p:nvSpPr>
        <p:spPr>
          <a:xfrm rot="0">
            <a:off x="2407353" y="3174641"/>
            <a:ext cx="1875755" cy="323215"/>
          </a:xfrm>
          <a:prstGeom prst="rect">
            <a:avLst/>
          </a:prstGeom>
        </p:spPr>
        <p:txBody>
          <a:bodyPr anchor="t" rtlCol="false" tIns="0" lIns="0" bIns="0" rIns="0">
            <a:spAutoFit/>
          </a:bodyPr>
          <a:lstStyle/>
          <a:p>
            <a:pPr algn="ctr">
              <a:lnSpc>
                <a:spcPts val="2659"/>
              </a:lnSpc>
              <a:spcBef>
                <a:spcPct val="0"/>
              </a:spcBef>
            </a:pPr>
            <a:r>
              <a:rPr lang="en-US" sz="1899">
                <a:solidFill>
                  <a:srgbClr val="000000"/>
                </a:solidFill>
                <a:latin typeface="Aileron"/>
              </a:rPr>
              <a:t>Amazon  Redshift</a:t>
            </a:r>
          </a:p>
        </p:txBody>
      </p:sp>
      <p:sp>
        <p:nvSpPr>
          <p:cNvPr name="TextBox 48" id="48"/>
          <p:cNvSpPr txBox="true"/>
          <p:nvPr/>
        </p:nvSpPr>
        <p:spPr>
          <a:xfrm rot="0">
            <a:off x="10376476" y="3174641"/>
            <a:ext cx="1925836" cy="323215"/>
          </a:xfrm>
          <a:prstGeom prst="rect">
            <a:avLst/>
          </a:prstGeom>
        </p:spPr>
        <p:txBody>
          <a:bodyPr anchor="t" rtlCol="false" tIns="0" lIns="0" bIns="0" rIns="0">
            <a:spAutoFit/>
          </a:bodyPr>
          <a:lstStyle/>
          <a:p>
            <a:pPr algn="ctr">
              <a:lnSpc>
                <a:spcPts val="2659"/>
              </a:lnSpc>
            </a:pPr>
            <a:r>
              <a:rPr lang="en-US" sz="1899">
                <a:solidFill>
                  <a:srgbClr val="000000"/>
                </a:solidFill>
                <a:latin typeface="Aileron"/>
              </a:rPr>
              <a:t>$3,504 per month</a:t>
            </a:r>
          </a:p>
        </p:txBody>
      </p:sp>
      <p:sp>
        <p:nvSpPr>
          <p:cNvPr name="TextBox 49" id="49"/>
          <p:cNvSpPr txBox="true"/>
          <p:nvPr/>
        </p:nvSpPr>
        <p:spPr>
          <a:xfrm rot="0">
            <a:off x="13808224" y="3203216"/>
            <a:ext cx="1849636" cy="323215"/>
          </a:xfrm>
          <a:prstGeom prst="rect">
            <a:avLst/>
          </a:prstGeom>
        </p:spPr>
        <p:txBody>
          <a:bodyPr anchor="t" rtlCol="false" tIns="0" lIns="0" bIns="0" rIns="0">
            <a:spAutoFit/>
          </a:bodyPr>
          <a:lstStyle/>
          <a:p>
            <a:pPr algn="ctr">
              <a:lnSpc>
                <a:spcPts val="2659"/>
              </a:lnSpc>
              <a:spcBef>
                <a:spcPct val="0"/>
              </a:spcBef>
            </a:pPr>
            <a:r>
              <a:rPr lang="en-US" sz="1899">
                <a:solidFill>
                  <a:srgbClr val="000000"/>
                </a:solidFill>
                <a:latin typeface="Aileron"/>
              </a:rPr>
              <a:t>Memory: 244 GiB</a:t>
            </a:r>
          </a:p>
        </p:txBody>
      </p:sp>
      <p:sp>
        <p:nvSpPr>
          <p:cNvPr name="TextBox 50" id="50"/>
          <p:cNvSpPr txBox="true"/>
          <p:nvPr/>
        </p:nvSpPr>
        <p:spPr>
          <a:xfrm rot="0">
            <a:off x="6267021" y="3846689"/>
            <a:ext cx="1770980" cy="323215"/>
          </a:xfrm>
          <a:prstGeom prst="rect">
            <a:avLst/>
          </a:prstGeom>
        </p:spPr>
        <p:txBody>
          <a:bodyPr anchor="t" rtlCol="false" tIns="0" lIns="0" bIns="0" rIns="0">
            <a:spAutoFit/>
          </a:bodyPr>
          <a:lstStyle/>
          <a:p>
            <a:pPr algn="ctr">
              <a:lnSpc>
                <a:spcPts val="2659"/>
              </a:lnSpc>
              <a:spcBef>
                <a:spcPct val="0"/>
              </a:spcBef>
            </a:pPr>
            <a:r>
              <a:rPr lang="en-US" sz="1899">
                <a:solidFill>
                  <a:srgbClr val="000000"/>
                </a:solidFill>
                <a:latin typeface="Aileron"/>
              </a:rPr>
              <a:t>Data Acquisition</a:t>
            </a:r>
          </a:p>
        </p:txBody>
      </p:sp>
      <p:sp>
        <p:nvSpPr>
          <p:cNvPr name="TextBox 51" id="51"/>
          <p:cNvSpPr txBox="true"/>
          <p:nvPr/>
        </p:nvSpPr>
        <p:spPr>
          <a:xfrm rot="0">
            <a:off x="2428041" y="3856671"/>
            <a:ext cx="1770980" cy="323215"/>
          </a:xfrm>
          <a:prstGeom prst="rect">
            <a:avLst/>
          </a:prstGeom>
        </p:spPr>
        <p:txBody>
          <a:bodyPr anchor="t" rtlCol="false" tIns="0" lIns="0" bIns="0" rIns="0">
            <a:spAutoFit/>
          </a:bodyPr>
          <a:lstStyle/>
          <a:p>
            <a:pPr algn="ctr">
              <a:lnSpc>
                <a:spcPts val="2659"/>
              </a:lnSpc>
              <a:spcBef>
                <a:spcPct val="0"/>
              </a:spcBef>
            </a:pPr>
            <a:r>
              <a:rPr lang="en-US" sz="1899">
                <a:solidFill>
                  <a:srgbClr val="000000"/>
                </a:solidFill>
                <a:latin typeface="Aileron"/>
              </a:rPr>
              <a:t>Data Acquisition</a:t>
            </a:r>
          </a:p>
        </p:txBody>
      </p:sp>
      <p:sp>
        <p:nvSpPr>
          <p:cNvPr name="TextBox 52" id="52"/>
          <p:cNvSpPr txBox="true"/>
          <p:nvPr/>
        </p:nvSpPr>
        <p:spPr>
          <a:xfrm rot="0">
            <a:off x="10393182" y="3827125"/>
            <a:ext cx="1505099" cy="323215"/>
          </a:xfrm>
          <a:prstGeom prst="rect">
            <a:avLst/>
          </a:prstGeom>
        </p:spPr>
        <p:txBody>
          <a:bodyPr anchor="t" rtlCol="false" tIns="0" lIns="0" bIns="0" rIns="0">
            <a:spAutoFit/>
          </a:bodyPr>
          <a:lstStyle/>
          <a:p>
            <a:pPr>
              <a:lnSpc>
                <a:spcPts val="2659"/>
              </a:lnSpc>
            </a:pPr>
            <a:r>
              <a:rPr lang="en-US" sz="1899">
                <a:solidFill>
                  <a:srgbClr val="000000"/>
                </a:solidFill>
                <a:latin typeface="Aileron"/>
              </a:rPr>
              <a:t> $0 per month</a:t>
            </a:r>
          </a:p>
        </p:txBody>
      </p:sp>
      <p:sp>
        <p:nvSpPr>
          <p:cNvPr name="TextBox 53" id="53"/>
          <p:cNvSpPr txBox="true"/>
          <p:nvPr/>
        </p:nvSpPr>
        <p:spPr>
          <a:xfrm rot="0">
            <a:off x="13832298" y="3689984"/>
            <a:ext cx="3584929" cy="656590"/>
          </a:xfrm>
          <a:prstGeom prst="rect">
            <a:avLst/>
          </a:prstGeom>
        </p:spPr>
        <p:txBody>
          <a:bodyPr anchor="t" rtlCol="false" tIns="0" lIns="0" bIns="0" rIns="0">
            <a:spAutoFit/>
          </a:bodyPr>
          <a:lstStyle/>
          <a:p>
            <a:pPr>
              <a:lnSpc>
                <a:spcPts val="2659"/>
              </a:lnSpc>
              <a:spcBef>
                <a:spcPct val="0"/>
              </a:spcBef>
            </a:pPr>
            <a:r>
              <a:rPr lang="en-US" sz="1899">
                <a:solidFill>
                  <a:srgbClr val="000000"/>
                </a:solidFill>
                <a:latin typeface="Aileron"/>
              </a:rPr>
              <a:t>D</a:t>
            </a:r>
            <a:r>
              <a:rPr lang="en-US" sz="1899">
                <a:solidFill>
                  <a:srgbClr val="000000"/>
                </a:solidFill>
                <a:latin typeface="Aileron"/>
              </a:rPr>
              <a:t>ata is being derived from public source with no cost implications</a:t>
            </a:r>
          </a:p>
        </p:txBody>
      </p:sp>
      <p:sp>
        <p:nvSpPr>
          <p:cNvPr name="TextBox 54" id="54"/>
          <p:cNvSpPr txBox="true"/>
          <p:nvPr/>
        </p:nvSpPr>
        <p:spPr>
          <a:xfrm rot="0">
            <a:off x="2407353" y="4745261"/>
            <a:ext cx="1770980" cy="323215"/>
          </a:xfrm>
          <a:prstGeom prst="rect">
            <a:avLst/>
          </a:prstGeom>
        </p:spPr>
        <p:txBody>
          <a:bodyPr anchor="t" rtlCol="false" tIns="0" lIns="0" bIns="0" rIns="0">
            <a:spAutoFit/>
          </a:bodyPr>
          <a:lstStyle/>
          <a:p>
            <a:pPr algn="ctr">
              <a:lnSpc>
                <a:spcPts val="2659"/>
              </a:lnSpc>
              <a:spcBef>
                <a:spcPct val="0"/>
              </a:spcBef>
            </a:pPr>
            <a:r>
              <a:rPr lang="en-US" sz="1899">
                <a:solidFill>
                  <a:srgbClr val="000000"/>
                </a:solidFill>
                <a:latin typeface="Aileron"/>
              </a:rPr>
              <a:t>Data Acquisition</a:t>
            </a:r>
          </a:p>
        </p:txBody>
      </p:sp>
      <p:sp>
        <p:nvSpPr>
          <p:cNvPr name="TextBox 55" id="55"/>
          <p:cNvSpPr txBox="true"/>
          <p:nvPr/>
        </p:nvSpPr>
        <p:spPr>
          <a:xfrm rot="0">
            <a:off x="6964394" y="4758965"/>
            <a:ext cx="362173" cy="323215"/>
          </a:xfrm>
          <a:prstGeom prst="rect">
            <a:avLst/>
          </a:prstGeom>
        </p:spPr>
        <p:txBody>
          <a:bodyPr anchor="t" rtlCol="false" tIns="0" lIns="0" bIns="0" rIns="0">
            <a:spAutoFit/>
          </a:bodyPr>
          <a:lstStyle/>
          <a:p>
            <a:pPr algn="ctr">
              <a:lnSpc>
                <a:spcPts val="2659"/>
              </a:lnSpc>
              <a:spcBef>
                <a:spcPct val="0"/>
              </a:spcBef>
            </a:pPr>
            <a:r>
              <a:rPr lang="en-US" sz="1899">
                <a:solidFill>
                  <a:srgbClr val="000000"/>
                </a:solidFill>
                <a:latin typeface="Aileron"/>
              </a:rPr>
              <a:t>API</a:t>
            </a:r>
          </a:p>
        </p:txBody>
      </p:sp>
      <p:sp>
        <p:nvSpPr>
          <p:cNvPr name="TextBox 56" id="56"/>
          <p:cNvSpPr txBox="true"/>
          <p:nvPr/>
        </p:nvSpPr>
        <p:spPr>
          <a:xfrm rot="0">
            <a:off x="10393182" y="4720865"/>
            <a:ext cx="1784970" cy="323215"/>
          </a:xfrm>
          <a:prstGeom prst="rect">
            <a:avLst/>
          </a:prstGeom>
        </p:spPr>
        <p:txBody>
          <a:bodyPr anchor="t" rtlCol="false" tIns="0" lIns="0" bIns="0" rIns="0">
            <a:spAutoFit/>
          </a:bodyPr>
          <a:lstStyle/>
          <a:p>
            <a:pPr>
              <a:lnSpc>
                <a:spcPts val="2659"/>
              </a:lnSpc>
            </a:pPr>
            <a:r>
              <a:rPr lang="en-US" sz="1899">
                <a:solidFill>
                  <a:srgbClr val="000000"/>
                </a:solidFill>
                <a:latin typeface="Aileron"/>
              </a:rPr>
              <a:t> $250 per month</a:t>
            </a:r>
          </a:p>
        </p:txBody>
      </p:sp>
      <p:sp>
        <p:nvSpPr>
          <p:cNvPr name="TextBox 57" id="57"/>
          <p:cNvSpPr txBox="true"/>
          <p:nvPr/>
        </p:nvSpPr>
        <p:spPr>
          <a:xfrm rot="0">
            <a:off x="13807406" y="4520840"/>
            <a:ext cx="4223077" cy="963359"/>
          </a:xfrm>
          <a:prstGeom prst="rect">
            <a:avLst/>
          </a:prstGeom>
        </p:spPr>
        <p:txBody>
          <a:bodyPr anchor="t" rtlCol="false" tIns="0" lIns="0" bIns="0" rIns="0">
            <a:spAutoFit/>
          </a:bodyPr>
          <a:lstStyle/>
          <a:p>
            <a:pPr>
              <a:lnSpc>
                <a:spcPts val="2551"/>
              </a:lnSpc>
              <a:spcBef>
                <a:spcPct val="0"/>
              </a:spcBef>
            </a:pPr>
            <a:r>
              <a:rPr lang="en-US" sz="1822">
                <a:solidFill>
                  <a:srgbClr val="000000"/>
                </a:solidFill>
                <a:latin typeface="Aileron"/>
              </a:rPr>
              <a:t>Mega package pricing to access an extensive ecosystem to accelerate our development process </a:t>
            </a:r>
          </a:p>
        </p:txBody>
      </p:sp>
      <p:sp>
        <p:nvSpPr>
          <p:cNvPr name="TextBox 58" id="58"/>
          <p:cNvSpPr txBox="true"/>
          <p:nvPr/>
        </p:nvSpPr>
        <p:spPr>
          <a:xfrm rot="0">
            <a:off x="2011959" y="5802889"/>
            <a:ext cx="2940695" cy="323215"/>
          </a:xfrm>
          <a:prstGeom prst="rect">
            <a:avLst/>
          </a:prstGeom>
        </p:spPr>
        <p:txBody>
          <a:bodyPr anchor="t" rtlCol="false" tIns="0" lIns="0" bIns="0" rIns="0">
            <a:spAutoFit/>
          </a:bodyPr>
          <a:lstStyle/>
          <a:p>
            <a:pPr algn="ctr">
              <a:lnSpc>
                <a:spcPts val="2659"/>
              </a:lnSpc>
              <a:spcBef>
                <a:spcPct val="0"/>
              </a:spcBef>
            </a:pPr>
            <a:r>
              <a:rPr lang="en-US" sz="1899">
                <a:solidFill>
                  <a:srgbClr val="000000"/>
                </a:solidFill>
                <a:latin typeface="Aileron"/>
              </a:rPr>
              <a:t>AWS  Elastic Load Balancer</a:t>
            </a:r>
          </a:p>
        </p:txBody>
      </p:sp>
      <p:sp>
        <p:nvSpPr>
          <p:cNvPr name="TextBox 59" id="59"/>
          <p:cNvSpPr txBox="true"/>
          <p:nvPr/>
        </p:nvSpPr>
        <p:spPr>
          <a:xfrm rot="0">
            <a:off x="6515670" y="5755264"/>
            <a:ext cx="1695450" cy="323215"/>
          </a:xfrm>
          <a:prstGeom prst="rect">
            <a:avLst/>
          </a:prstGeom>
        </p:spPr>
        <p:txBody>
          <a:bodyPr anchor="t" rtlCol="false" tIns="0" lIns="0" bIns="0" rIns="0">
            <a:spAutoFit/>
          </a:bodyPr>
          <a:lstStyle/>
          <a:p>
            <a:pPr algn="ctr">
              <a:lnSpc>
                <a:spcPts val="2659"/>
              </a:lnSpc>
              <a:spcBef>
                <a:spcPct val="0"/>
              </a:spcBef>
            </a:pPr>
            <a:r>
              <a:rPr lang="en-US" sz="1899">
                <a:solidFill>
                  <a:srgbClr val="000000"/>
                </a:solidFill>
                <a:latin typeface="Aileron"/>
              </a:rPr>
              <a:t>Load Balancing</a:t>
            </a:r>
          </a:p>
        </p:txBody>
      </p:sp>
      <p:sp>
        <p:nvSpPr>
          <p:cNvPr name="TextBox 60" id="60"/>
          <p:cNvSpPr txBox="true"/>
          <p:nvPr/>
        </p:nvSpPr>
        <p:spPr>
          <a:xfrm rot="0">
            <a:off x="9876818" y="5774314"/>
            <a:ext cx="3019131" cy="315526"/>
          </a:xfrm>
          <a:prstGeom prst="rect">
            <a:avLst/>
          </a:prstGeom>
        </p:spPr>
        <p:txBody>
          <a:bodyPr anchor="t" rtlCol="false" tIns="0" lIns="0" bIns="0" rIns="0">
            <a:spAutoFit/>
          </a:bodyPr>
          <a:lstStyle/>
          <a:p>
            <a:pPr algn="ctr">
              <a:lnSpc>
                <a:spcPts val="2558"/>
              </a:lnSpc>
              <a:spcBef>
                <a:spcPct val="0"/>
              </a:spcBef>
            </a:pPr>
            <a:r>
              <a:rPr lang="en-US" sz="1827">
                <a:solidFill>
                  <a:srgbClr val="000000"/>
                </a:solidFill>
                <a:latin typeface="Aileron Medium"/>
              </a:rPr>
              <a:t>$22.42 per month</a:t>
            </a:r>
            <a:r>
              <a:rPr lang="en-US" sz="1827">
                <a:solidFill>
                  <a:srgbClr val="000000"/>
                </a:solidFill>
                <a:latin typeface="Aileron"/>
              </a:rPr>
              <a:t> </a:t>
            </a:r>
          </a:p>
        </p:txBody>
      </p:sp>
      <p:sp>
        <p:nvSpPr>
          <p:cNvPr name="TextBox 61" id="61"/>
          <p:cNvSpPr txBox="true"/>
          <p:nvPr/>
        </p:nvSpPr>
        <p:spPr>
          <a:xfrm rot="0">
            <a:off x="13807406" y="5650489"/>
            <a:ext cx="3427002" cy="639376"/>
          </a:xfrm>
          <a:prstGeom prst="rect">
            <a:avLst/>
          </a:prstGeom>
        </p:spPr>
        <p:txBody>
          <a:bodyPr anchor="t" rtlCol="false" tIns="0" lIns="0" bIns="0" rIns="0">
            <a:spAutoFit/>
          </a:bodyPr>
          <a:lstStyle/>
          <a:p>
            <a:pPr algn="ctr">
              <a:lnSpc>
                <a:spcPts val="2558"/>
              </a:lnSpc>
              <a:spcBef>
                <a:spcPct val="0"/>
              </a:spcBef>
            </a:pPr>
            <a:r>
              <a:rPr lang="en-US" sz="1827">
                <a:solidFill>
                  <a:srgbClr val="000000"/>
                </a:solidFill>
                <a:latin typeface="Aileron"/>
              </a:rPr>
              <a:t>Application Load Balancer ($0.03114 * 24 hours * 30 days).</a:t>
            </a:r>
          </a:p>
        </p:txBody>
      </p:sp>
      <p:sp>
        <p:nvSpPr>
          <p:cNvPr name="TextBox 62" id="62"/>
          <p:cNvSpPr txBox="true"/>
          <p:nvPr/>
        </p:nvSpPr>
        <p:spPr>
          <a:xfrm rot="0">
            <a:off x="2510042" y="6666076"/>
            <a:ext cx="1908274" cy="323215"/>
          </a:xfrm>
          <a:prstGeom prst="rect">
            <a:avLst/>
          </a:prstGeom>
        </p:spPr>
        <p:txBody>
          <a:bodyPr anchor="t" rtlCol="false" tIns="0" lIns="0" bIns="0" rIns="0">
            <a:spAutoFit/>
          </a:bodyPr>
          <a:lstStyle/>
          <a:p>
            <a:pPr algn="ctr">
              <a:lnSpc>
                <a:spcPts val="2659"/>
              </a:lnSpc>
              <a:spcBef>
                <a:spcPct val="0"/>
              </a:spcBef>
            </a:pPr>
            <a:r>
              <a:rPr lang="en-US" sz="1899">
                <a:solidFill>
                  <a:srgbClr val="000000"/>
                </a:solidFill>
                <a:latin typeface="Aileron"/>
              </a:rPr>
              <a:t>Google Maps API </a:t>
            </a:r>
          </a:p>
        </p:txBody>
      </p:sp>
      <p:sp>
        <p:nvSpPr>
          <p:cNvPr name="TextBox 63" id="63"/>
          <p:cNvSpPr txBox="true"/>
          <p:nvPr/>
        </p:nvSpPr>
        <p:spPr>
          <a:xfrm rot="0">
            <a:off x="6535837" y="6684337"/>
            <a:ext cx="1867942" cy="323215"/>
          </a:xfrm>
          <a:prstGeom prst="rect">
            <a:avLst/>
          </a:prstGeom>
        </p:spPr>
        <p:txBody>
          <a:bodyPr anchor="t" rtlCol="false" tIns="0" lIns="0" bIns="0" rIns="0">
            <a:spAutoFit/>
          </a:bodyPr>
          <a:lstStyle/>
          <a:p>
            <a:pPr algn="ctr">
              <a:lnSpc>
                <a:spcPts val="2659"/>
              </a:lnSpc>
              <a:spcBef>
                <a:spcPct val="0"/>
              </a:spcBef>
            </a:pPr>
            <a:r>
              <a:rPr lang="en-US" sz="1899">
                <a:solidFill>
                  <a:srgbClr val="000000"/>
                </a:solidFill>
                <a:latin typeface="Aileron"/>
              </a:rPr>
              <a:t>Future Scalability</a:t>
            </a:r>
          </a:p>
        </p:txBody>
      </p:sp>
      <p:sp>
        <p:nvSpPr>
          <p:cNvPr name="TextBox 64" id="64"/>
          <p:cNvSpPr txBox="true"/>
          <p:nvPr/>
        </p:nvSpPr>
        <p:spPr>
          <a:xfrm rot="0">
            <a:off x="9972852" y="6666076"/>
            <a:ext cx="3019131" cy="315526"/>
          </a:xfrm>
          <a:prstGeom prst="rect">
            <a:avLst/>
          </a:prstGeom>
        </p:spPr>
        <p:txBody>
          <a:bodyPr anchor="t" rtlCol="false" tIns="0" lIns="0" bIns="0" rIns="0">
            <a:spAutoFit/>
          </a:bodyPr>
          <a:lstStyle/>
          <a:p>
            <a:pPr algn="ctr">
              <a:lnSpc>
                <a:spcPts val="2558"/>
              </a:lnSpc>
              <a:spcBef>
                <a:spcPct val="0"/>
              </a:spcBef>
            </a:pPr>
            <a:r>
              <a:rPr lang="en-US" sz="1827">
                <a:solidFill>
                  <a:srgbClr val="000000"/>
                </a:solidFill>
                <a:latin typeface="Aileron"/>
              </a:rPr>
              <a:t>$200 per month </a:t>
            </a:r>
          </a:p>
        </p:txBody>
      </p:sp>
      <p:sp>
        <p:nvSpPr>
          <p:cNvPr name="TextBox 65" id="65"/>
          <p:cNvSpPr txBox="true"/>
          <p:nvPr/>
        </p:nvSpPr>
        <p:spPr>
          <a:xfrm rot="0">
            <a:off x="2913220" y="7707443"/>
            <a:ext cx="937915" cy="323215"/>
          </a:xfrm>
          <a:prstGeom prst="rect">
            <a:avLst/>
          </a:prstGeom>
        </p:spPr>
        <p:txBody>
          <a:bodyPr anchor="t" rtlCol="false" tIns="0" lIns="0" bIns="0" rIns="0">
            <a:spAutoFit/>
          </a:bodyPr>
          <a:lstStyle/>
          <a:p>
            <a:pPr algn="ctr">
              <a:lnSpc>
                <a:spcPts val="2659"/>
              </a:lnSpc>
              <a:spcBef>
                <a:spcPct val="0"/>
              </a:spcBef>
            </a:pPr>
            <a:r>
              <a:rPr lang="en-US" sz="1899">
                <a:solidFill>
                  <a:srgbClr val="000000"/>
                </a:solidFill>
                <a:latin typeface="Aileron"/>
              </a:rPr>
              <a:t>Website </a:t>
            </a:r>
          </a:p>
        </p:txBody>
      </p:sp>
      <p:sp>
        <p:nvSpPr>
          <p:cNvPr name="TextBox 66" id="66"/>
          <p:cNvSpPr txBox="true"/>
          <p:nvPr/>
        </p:nvSpPr>
        <p:spPr>
          <a:xfrm rot="0">
            <a:off x="4884589" y="7731573"/>
            <a:ext cx="4957614" cy="323215"/>
          </a:xfrm>
          <a:prstGeom prst="rect">
            <a:avLst/>
          </a:prstGeom>
        </p:spPr>
        <p:txBody>
          <a:bodyPr anchor="t" rtlCol="false" tIns="0" lIns="0" bIns="0" rIns="0">
            <a:spAutoFit/>
          </a:bodyPr>
          <a:lstStyle/>
          <a:p>
            <a:pPr algn="ctr">
              <a:lnSpc>
                <a:spcPts val="2659"/>
              </a:lnSpc>
              <a:spcBef>
                <a:spcPct val="0"/>
              </a:spcBef>
            </a:pPr>
            <a:r>
              <a:rPr lang="en-US" sz="1899">
                <a:solidFill>
                  <a:srgbClr val="000000"/>
                </a:solidFill>
                <a:latin typeface="Aileron"/>
              </a:rPr>
              <a:t>Website Design, Development. Maintenence   </a:t>
            </a:r>
          </a:p>
        </p:txBody>
      </p:sp>
      <p:sp>
        <p:nvSpPr>
          <p:cNvPr name="TextBox 67" id="67"/>
          <p:cNvSpPr txBox="true"/>
          <p:nvPr/>
        </p:nvSpPr>
        <p:spPr>
          <a:xfrm rot="0">
            <a:off x="10067323" y="7735418"/>
            <a:ext cx="3019131" cy="315526"/>
          </a:xfrm>
          <a:prstGeom prst="rect">
            <a:avLst/>
          </a:prstGeom>
        </p:spPr>
        <p:txBody>
          <a:bodyPr anchor="t" rtlCol="false" tIns="0" lIns="0" bIns="0" rIns="0">
            <a:spAutoFit/>
          </a:bodyPr>
          <a:lstStyle/>
          <a:p>
            <a:pPr algn="ctr">
              <a:lnSpc>
                <a:spcPts val="2558"/>
              </a:lnSpc>
              <a:spcBef>
                <a:spcPct val="0"/>
              </a:spcBef>
            </a:pPr>
            <a:r>
              <a:rPr lang="en-US" sz="1827">
                <a:solidFill>
                  <a:srgbClr val="000000"/>
                </a:solidFill>
                <a:latin typeface="Aileron"/>
              </a:rPr>
              <a:t>$500 per month </a:t>
            </a:r>
          </a:p>
        </p:txBody>
      </p:sp>
      <p:sp>
        <p:nvSpPr>
          <p:cNvPr name="TextBox 68" id="68"/>
          <p:cNvSpPr txBox="true"/>
          <p:nvPr/>
        </p:nvSpPr>
        <p:spPr>
          <a:xfrm rot="0">
            <a:off x="13183202" y="6804789"/>
            <a:ext cx="4753255" cy="291392"/>
          </a:xfrm>
          <a:prstGeom prst="rect">
            <a:avLst/>
          </a:prstGeom>
        </p:spPr>
        <p:txBody>
          <a:bodyPr anchor="t" rtlCol="false" tIns="0" lIns="0" bIns="0" rIns="0">
            <a:spAutoFit/>
          </a:bodyPr>
          <a:lstStyle/>
          <a:p>
            <a:pPr algn="ctr">
              <a:lnSpc>
                <a:spcPts val="2351"/>
              </a:lnSpc>
              <a:spcBef>
                <a:spcPct val="0"/>
              </a:spcBef>
            </a:pPr>
            <a:r>
              <a:rPr lang="en-US" sz="1679">
                <a:solidFill>
                  <a:srgbClr val="000000"/>
                </a:solidFill>
                <a:latin typeface="Aileron"/>
              </a:rPr>
              <a:t>Google Maps API integration for ‘Near Me’ feature </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9126" t="-1645" r="-3320" b="-22297"/>
            </a:stretch>
          </a:blipFill>
        </p:spPr>
      </p:sp>
      <p:sp>
        <p:nvSpPr>
          <p:cNvPr name="AutoShape 3" id="3"/>
          <p:cNvSpPr/>
          <p:nvPr/>
        </p:nvSpPr>
        <p:spPr>
          <a:xfrm rot="0">
            <a:off x="0" y="0"/>
            <a:ext cx="18288000" cy="10287000"/>
          </a:xfrm>
          <a:prstGeom prst="rect">
            <a:avLst/>
          </a:prstGeom>
          <a:solidFill>
            <a:srgbClr val="171710">
              <a:alpha val="89804"/>
            </a:srgbClr>
          </a:solidFill>
        </p:spPr>
      </p:sp>
      <p:grpSp>
        <p:nvGrpSpPr>
          <p:cNvPr name="Group 4" id="4"/>
          <p:cNvGrpSpPr/>
          <p:nvPr/>
        </p:nvGrpSpPr>
        <p:grpSpPr>
          <a:xfrm rot="0">
            <a:off x="1058181" y="1674308"/>
            <a:ext cx="4621044" cy="3597648"/>
            <a:chOff x="0" y="0"/>
            <a:chExt cx="1217065" cy="947529"/>
          </a:xfrm>
        </p:grpSpPr>
        <p:sp>
          <p:nvSpPr>
            <p:cNvPr name="Freeform 5" id="5"/>
            <p:cNvSpPr/>
            <p:nvPr/>
          </p:nvSpPr>
          <p:spPr>
            <a:xfrm flipH="false" flipV="false" rot="0">
              <a:off x="0" y="0"/>
              <a:ext cx="1217065" cy="947529"/>
            </a:xfrm>
            <a:custGeom>
              <a:avLst/>
              <a:gdLst/>
              <a:ahLst/>
              <a:cxnLst/>
              <a:rect r="r" b="b" t="t" l="l"/>
              <a:pathLst>
                <a:path h="947529" w="1217065">
                  <a:moveTo>
                    <a:pt x="0" y="0"/>
                  </a:moveTo>
                  <a:lnTo>
                    <a:pt x="1217065" y="0"/>
                  </a:lnTo>
                  <a:lnTo>
                    <a:pt x="1217065" y="947529"/>
                  </a:lnTo>
                  <a:lnTo>
                    <a:pt x="0" y="947529"/>
                  </a:lnTo>
                  <a:close/>
                </a:path>
              </a:pathLst>
            </a:custGeom>
            <a:solidFill>
              <a:srgbClr val="FFFFFF">
                <a:alpha val="94902"/>
              </a:srgbClr>
            </a:solidFill>
          </p:spPr>
        </p:sp>
        <p:sp>
          <p:nvSpPr>
            <p:cNvPr name="TextBox 6" id="6"/>
            <p:cNvSpPr txBox="true"/>
            <p:nvPr/>
          </p:nvSpPr>
          <p:spPr>
            <a:xfrm>
              <a:off x="0" y="-38100"/>
              <a:ext cx="1217065" cy="985629"/>
            </a:xfrm>
            <a:prstGeom prst="rect">
              <a:avLst/>
            </a:prstGeom>
          </p:spPr>
          <p:txBody>
            <a:bodyPr anchor="ctr" rtlCol="false" tIns="50800" lIns="50800" bIns="50800" rIns="50800"/>
            <a:lstStyle/>
            <a:p>
              <a:pPr algn="ctr">
                <a:lnSpc>
                  <a:spcPts val="2659"/>
                </a:lnSpc>
              </a:pPr>
            </a:p>
          </p:txBody>
        </p:sp>
      </p:grpSp>
      <p:grpSp>
        <p:nvGrpSpPr>
          <p:cNvPr name="Group 7" id="7"/>
          <p:cNvGrpSpPr/>
          <p:nvPr/>
        </p:nvGrpSpPr>
        <p:grpSpPr>
          <a:xfrm rot="0">
            <a:off x="6871541" y="1674308"/>
            <a:ext cx="4621044" cy="3597648"/>
            <a:chOff x="0" y="0"/>
            <a:chExt cx="1217065" cy="947529"/>
          </a:xfrm>
        </p:grpSpPr>
        <p:sp>
          <p:nvSpPr>
            <p:cNvPr name="Freeform 8" id="8"/>
            <p:cNvSpPr/>
            <p:nvPr/>
          </p:nvSpPr>
          <p:spPr>
            <a:xfrm flipH="false" flipV="false" rot="0">
              <a:off x="0" y="0"/>
              <a:ext cx="1217065" cy="947529"/>
            </a:xfrm>
            <a:custGeom>
              <a:avLst/>
              <a:gdLst/>
              <a:ahLst/>
              <a:cxnLst/>
              <a:rect r="r" b="b" t="t" l="l"/>
              <a:pathLst>
                <a:path h="947529" w="1217065">
                  <a:moveTo>
                    <a:pt x="0" y="0"/>
                  </a:moveTo>
                  <a:lnTo>
                    <a:pt x="1217065" y="0"/>
                  </a:lnTo>
                  <a:lnTo>
                    <a:pt x="1217065" y="947529"/>
                  </a:lnTo>
                  <a:lnTo>
                    <a:pt x="0" y="947529"/>
                  </a:lnTo>
                  <a:close/>
                </a:path>
              </a:pathLst>
            </a:custGeom>
            <a:solidFill>
              <a:srgbClr val="FFFFFF">
                <a:alpha val="94902"/>
              </a:srgbClr>
            </a:solidFill>
          </p:spPr>
        </p:sp>
        <p:sp>
          <p:nvSpPr>
            <p:cNvPr name="TextBox 9" id="9"/>
            <p:cNvSpPr txBox="true"/>
            <p:nvPr/>
          </p:nvSpPr>
          <p:spPr>
            <a:xfrm>
              <a:off x="0" y="-38100"/>
              <a:ext cx="1217065" cy="985629"/>
            </a:xfrm>
            <a:prstGeom prst="rect">
              <a:avLst/>
            </a:prstGeom>
          </p:spPr>
          <p:txBody>
            <a:bodyPr anchor="ctr" rtlCol="false" tIns="50800" lIns="50800" bIns="50800" rIns="50800"/>
            <a:lstStyle/>
            <a:p>
              <a:pPr algn="ctr">
                <a:lnSpc>
                  <a:spcPts val="2659"/>
                </a:lnSpc>
              </a:pPr>
            </a:p>
          </p:txBody>
        </p:sp>
      </p:grpSp>
      <p:grpSp>
        <p:nvGrpSpPr>
          <p:cNvPr name="Group 10" id="10"/>
          <p:cNvGrpSpPr/>
          <p:nvPr/>
        </p:nvGrpSpPr>
        <p:grpSpPr>
          <a:xfrm rot="0">
            <a:off x="12600828" y="1698514"/>
            <a:ext cx="4621044" cy="3597648"/>
            <a:chOff x="0" y="0"/>
            <a:chExt cx="1217065" cy="947529"/>
          </a:xfrm>
        </p:grpSpPr>
        <p:sp>
          <p:nvSpPr>
            <p:cNvPr name="Freeform 11" id="11"/>
            <p:cNvSpPr/>
            <p:nvPr/>
          </p:nvSpPr>
          <p:spPr>
            <a:xfrm flipH="false" flipV="false" rot="0">
              <a:off x="0" y="0"/>
              <a:ext cx="1217065" cy="947529"/>
            </a:xfrm>
            <a:custGeom>
              <a:avLst/>
              <a:gdLst/>
              <a:ahLst/>
              <a:cxnLst/>
              <a:rect r="r" b="b" t="t" l="l"/>
              <a:pathLst>
                <a:path h="947529" w="1217065">
                  <a:moveTo>
                    <a:pt x="0" y="0"/>
                  </a:moveTo>
                  <a:lnTo>
                    <a:pt x="1217065" y="0"/>
                  </a:lnTo>
                  <a:lnTo>
                    <a:pt x="1217065" y="947529"/>
                  </a:lnTo>
                  <a:lnTo>
                    <a:pt x="0" y="947529"/>
                  </a:lnTo>
                  <a:close/>
                </a:path>
              </a:pathLst>
            </a:custGeom>
            <a:solidFill>
              <a:srgbClr val="FFFFFF">
                <a:alpha val="94902"/>
              </a:srgbClr>
            </a:solidFill>
          </p:spPr>
        </p:sp>
        <p:sp>
          <p:nvSpPr>
            <p:cNvPr name="TextBox 12" id="12"/>
            <p:cNvSpPr txBox="true"/>
            <p:nvPr/>
          </p:nvSpPr>
          <p:spPr>
            <a:xfrm>
              <a:off x="0" y="-38100"/>
              <a:ext cx="1217065" cy="985629"/>
            </a:xfrm>
            <a:prstGeom prst="rect">
              <a:avLst/>
            </a:prstGeom>
          </p:spPr>
          <p:txBody>
            <a:bodyPr anchor="ctr" rtlCol="false" tIns="50800" lIns="50800" bIns="50800" rIns="50800"/>
            <a:lstStyle/>
            <a:p>
              <a:pPr algn="ctr">
                <a:lnSpc>
                  <a:spcPts val="2659"/>
                </a:lnSpc>
              </a:pPr>
            </a:p>
          </p:txBody>
        </p:sp>
      </p:grpSp>
      <p:grpSp>
        <p:nvGrpSpPr>
          <p:cNvPr name="Group 13" id="13"/>
          <p:cNvGrpSpPr/>
          <p:nvPr/>
        </p:nvGrpSpPr>
        <p:grpSpPr>
          <a:xfrm rot="0">
            <a:off x="1058181" y="5636446"/>
            <a:ext cx="4621044" cy="3597648"/>
            <a:chOff x="0" y="0"/>
            <a:chExt cx="1217065" cy="947529"/>
          </a:xfrm>
        </p:grpSpPr>
        <p:sp>
          <p:nvSpPr>
            <p:cNvPr name="Freeform 14" id="14"/>
            <p:cNvSpPr/>
            <p:nvPr/>
          </p:nvSpPr>
          <p:spPr>
            <a:xfrm flipH="false" flipV="false" rot="0">
              <a:off x="0" y="0"/>
              <a:ext cx="1217065" cy="947529"/>
            </a:xfrm>
            <a:custGeom>
              <a:avLst/>
              <a:gdLst/>
              <a:ahLst/>
              <a:cxnLst/>
              <a:rect r="r" b="b" t="t" l="l"/>
              <a:pathLst>
                <a:path h="947529" w="1217065">
                  <a:moveTo>
                    <a:pt x="0" y="0"/>
                  </a:moveTo>
                  <a:lnTo>
                    <a:pt x="1217065" y="0"/>
                  </a:lnTo>
                  <a:lnTo>
                    <a:pt x="1217065" y="947529"/>
                  </a:lnTo>
                  <a:lnTo>
                    <a:pt x="0" y="947529"/>
                  </a:lnTo>
                  <a:close/>
                </a:path>
              </a:pathLst>
            </a:custGeom>
            <a:solidFill>
              <a:srgbClr val="FFFFFF">
                <a:alpha val="94902"/>
              </a:srgbClr>
            </a:solidFill>
          </p:spPr>
        </p:sp>
        <p:sp>
          <p:nvSpPr>
            <p:cNvPr name="TextBox 15" id="15"/>
            <p:cNvSpPr txBox="true"/>
            <p:nvPr/>
          </p:nvSpPr>
          <p:spPr>
            <a:xfrm>
              <a:off x="0" y="-38100"/>
              <a:ext cx="1217065" cy="985629"/>
            </a:xfrm>
            <a:prstGeom prst="rect">
              <a:avLst/>
            </a:prstGeom>
          </p:spPr>
          <p:txBody>
            <a:bodyPr anchor="ctr" rtlCol="false" tIns="50800" lIns="50800" bIns="50800" rIns="50800"/>
            <a:lstStyle/>
            <a:p>
              <a:pPr algn="ctr">
                <a:lnSpc>
                  <a:spcPts val="2659"/>
                </a:lnSpc>
              </a:pPr>
            </a:p>
          </p:txBody>
        </p:sp>
      </p:grpSp>
      <p:grpSp>
        <p:nvGrpSpPr>
          <p:cNvPr name="Group 16" id="16"/>
          <p:cNvGrpSpPr/>
          <p:nvPr/>
        </p:nvGrpSpPr>
        <p:grpSpPr>
          <a:xfrm rot="0">
            <a:off x="6871541" y="5636446"/>
            <a:ext cx="4621044" cy="3597648"/>
            <a:chOff x="0" y="0"/>
            <a:chExt cx="1217065" cy="947529"/>
          </a:xfrm>
        </p:grpSpPr>
        <p:sp>
          <p:nvSpPr>
            <p:cNvPr name="Freeform 17" id="17"/>
            <p:cNvSpPr/>
            <p:nvPr/>
          </p:nvSpPr>
          <p:spPr>
            <a:xfrm flipH="false" flipV="false" rot="0">
              <a:off x="0" y="0"/>
              <a:ext cx="1217065" cy="947529"/>
            </a:xfrm>
            <a:custGeom>
              <a:avLst/>
              <a:gdLst/>
              <a:ahLst/>
              <a:cxnLst/>
              <a:rect r="r" b="b" t="t" l="l"/>
              <a:pathLst>
                <a:path h="947529" w="1217065">
                  <a:moveTo>
                    <a:pt x="0" y="0"/>
                  </a:moveTo>
                  <a:lnTo>
                    <a:pt x="1217065" y="0"/>
                  </a:lnTo>
                  <a:lnTo>
                    <a:pt x="1217065" y="947529"/>
                  </a:lnTo>
                  <a:lnTo>
                    <a:pt x="0" y="947529"/>
                  </a:lnTo>
                  <a:close/>
                </a:path>
              </a:pathLst>
            </a:custGeom>
            <a:solidFill>
              <a:srgbClr val="FFFFFF">
                <a:alpha val="94902"/>
              </a:srgbClr>
            </a:solidFill>
          </p:spPr>
        </p:sp>
        <p:sp>
          <p:nvSpPr>
            <p:cNvPr name="TextBox 18" id="18"/>
            <p:cNvSpPr txBox="true"/>
            <p:nvPr/>
          </p:nvSpPr>
          <p:spPr>
            <a:xfrm>
              <a:off x="0" y="-38100"/>
              <a:ext cx="1217065" cy="985629"/>
            </a:xfrm>
            <a:prstGeom prst="rect">
              <a:avLst/>
            </a:prstGeom>
          </p:spPr>
          <p:txBody>
            <a:bodyPr anchor="ctr" rtlCol="false" tIns="50800" lIns="50800" bIns="50800" rIns="50800"/>
            <a:lstStyle/>
            <a:p>
              <a:pPr algn="ctr">
                <a:lnSpc>
                  <a:spcPts val="2659"/>
                </a:lnSpc>
              </a:pPr>
            </a:p>
          </p:txBody>
        </p:sp>
      </p:grpSp>
      <p:grpSp>
        <p:nvGrpSpPr>
          <p:cNvPr name="Group 19" id="19"/>
          <p:cNvGrpSpPr/>
          <p:nvPr/>
        </p:nvGrpSpPr>
        <p:grpSpPr>
          <a:xfrm rot="0">
            <a:off x="12600828" y="5660652"/>
            <a:ext cx="4621044" cy="3597648"/>
            <a:chOff x="0" y="0"/>
            <a:chExt cx="1217065" cy="947529"/>
          </a:xfrm>
        </p:grpSpPr>
        <p:sp>
          <p:nvSpPr>
            <p:cNvPr name="Freeform 20" id="20"/>
            <p:cNvSpPr/>
            <p:nvPr/>
          </p:nvSpPr>
          <p:spPr>
            <a:xfrm flipH="false" flipV="false" rot="0">
              <a:off x="0" y="0"/>
              <a:ext cx="1217065" cy="947529"/>
            </a:xfrm>
            <a:custGeom>
              <a:avLst/>
              <a:gdLst/>
              <a:ahLst/>
              <a:cxnLst/>
              <a:rect r="r" b="b" t="t" l="l"/>
              <a:pathLst>
                <a:path h="947529" w="1217065">
                  <a:moveTo>
                    <a:pt x="0" y="0"/>
                  </a:moveTo>
                  <a:lnTo>
                    <a:pt x="1217065" y="0"/>
                  </a:lnTo>
                  <a:lnTo>
                    <a:pt x="1217065" y="947529"/>
                  </a:lnTo>
                  <a:lnTo>
                    <a:pt x="0" y="947529"/>
                  </a:lnTo>
                  <a:close/>
                </a:path>
              </a:pathLst>
            </a:custGeom>
            <a:solidFill>
              <a:srgbClr val="FFFFFF">
                <a:alpha val="94902"/>
              </a:srgbClr>
            </a:solidFill>
          </p:spPr>
        </p:sp>
        <p:sp>
          <p:nvSpPr>
            <p:cNvPr name="TextBox 21" id="21"/>
            <p:cNvSpPr txBox="true"/>
            <p:nvPr/>
          </p:nvSpPr>
          <p:spPr>
            <a:xfrm>
              <a:off x="0" y="-38100"/>
              <a:ext cx="1217065" cy="985629"/>
            </a:xfrm>
            <a:prstGeom prst="rect">
              <a:avLst/>
            </a:prstGeom>
          </p:spPr>
          <p:txBody>
            <a:bodyPr anchor="ctr" rtlCol="false" tIns="50800" lIns="50800" bIns="50800" rIns="50800"/>
            <a:lstStyle/>
            <a:p>
              <a:pPr algn="ctr">
                <a:lnSpc>
                  <a:spcPts val="2659"/>
                </a:lnSpc>
              </a:pPr>
            </a:p>
          </p:txBody>
        </p:sp>
      </p:grpSp>
      <p:sp>
        <p:nvSpPr>
          <p:cNvPr name="Freeform 22" id="22"/>
          <p:cNvSpPr/>
          <p:nvPr/>
        </p:nvSpPr>
        <p:spPr>
          <a:xfrm flipH="false" flipV="false" rot="0">
            <a:off x="2717843" y="1955540"/>
            <a:ext cx="1221767" cy="1221767"/>
          </a:xfrm>
          <a:custGeom>
            <a:avLst/>
            <a:gdLst/>
            <a:ahLst/>
            <a:cxnLst/>
            <a:rect r="r" b="b" t="t" l="l"/>
            <a:pathLst>
              <a:path h="1221767" w="1221767">
                <a:moveTo>
                  <a:pt x="0" y="0"/>
                </a:moveTo>
                <a:lnTo>
                  <a:pt x="1221767" y="0"/>
                </a:lnTo>
                <a:lnTo>
                  <a:pt x="1221767" y="1221767"/>
                </a:lnTo>
                <a:lnTo>
                  <a:pt x="0" y="122176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23" id="23"/>
          <p:cNvSpPr/>
          <p:nvPr/>
        </p:nvSpPr>
        <p:spPr>
          <a:xfrm flipH="false" flipV="false" rot="0">
            <a:off x="8534259" y="1930080"/>
            <a:ext cx="1124063" cy="1247227"/>
          </a:xfrm>
          <a:custGeom>
            <a:avLst/>
            <a:gdLst/>
            <a:ahLst/>
            <a:cxnLst/>
            <a:rect r="r" b="b" t="t" l="l"/>
            <a:pathLst>
              <a:path h="1247227" w="1124063">
                <a:moveTo>
                  <a:pt x="0" y="0"/>
                </a:moveTo>
                <a:lnTo>
                  <a:pt x="1124063" y="0"/>
                </a:lnTo>
                <a:lnTo>
                  <a:pt x="1124063" y="1247227"/>
                </a:lnTo>
                <a:lnTo>
                  <a:pt x="0" y="124722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4" id="24"/>
          <p:cNvSpPr/>
          <p:nvPr/>
        </p:nvSpPr>
        <p:spPr>
          <a:xfrm flipH="false" flipV="false" rot="0">
            <a:off x="14426285" y="2077873"/>
            <a:ext cx="1108054" cy="1108054"/>
          </a:xfrm>
          <a:custGeom>
            <a:avLst/>
            <a:gdLst/>
            <a:ahLst/>
            <a:cxnLst/>
            <a:rect r="r" b="b" t="t" l="l"/>
            <a:pathLst>
              <a:path h="1108054" w="1108054">
                <a:moveTo>
                  <a:pt x="0" y="0"/>
                </a:moveTo>
                <a:lnTo>
                  <a:pt x="1108054" y="0"/>
                </a:lnTo>
                <a:lnTo>
                  <a:pt x="1108054" y="1108054"/>
                </a:lnTo>
                <a:lnTo>
                  <a:pt x="0" y="110805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25" id="25"/>
          <p:cNvSpPr/>
          <p:nvPr/>
        </p:nvSpPr>
        <p:spPr>
          <a:xfrm flipH="false" flipV="false" rot="0">
            <a:off x="2830660" y="5957756"/>
            <a:ext cx="1167583" cy="1163205"/>
          </a:xfrm>
          <a:custGeom>
            <a:avLst/>
            <a:gdLst/>
            <a:ahLst/>
            <a:cxnLst/>
            <a:rect r="r" b="b" t="t" l="l"/>
            <a:pathLst>
              <a:path h="1163205" w="1167583">
                <a:moveTo>
                  <a:pt x="0" y="0"/>
                </a:moveTo>
                <a:lnTo>
                  <a:pt x="1167583" y="0"/>
                </a:lnTo>
                <a:lnTo>
                  <a:pt x="1167583" y="1163204"/>
                </a:lnTo>
                <a:lnTo>
                  <a:pt x="0" y="116320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26" id="26"/>
          <p:cNvSpPr/>
          <p:nvPr/>
        </p:nvSpPr>
        <p:spPr>
          <a:xfrm flipH="false" flipV="false" rot="0">
            <a:off x="8370950" y="5914285"/>
            <a:ext cx="1460375" cy="1243144"/>
          </a:xfrm>
          <a:custGeom>
            <a:avLst/>
            <a:gdLst/>
            <a:ahLst/>
            <a:cxnLst/>
            <a:rect r="r" b="b" t="t" l="l"/>
            <a:pathLst>
              <a:path h="1243144" w="1460375">
                <a:moveTo>
                  <a:pt x="0" y="0"/>
                </a:moveTo>
                <a:lnTo>
                  <a:pt x="1460375" y="0"/>
                </a:lnTo>
                <a:lnTo>
                  <a:pt x="1460375" y="1243145"/>
                </a:lnTo>
                <a:lnTo>
                  <a:pt x="0" y="1243145"/>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27" id="27"/>
          <p:cNvSpPr/>
          <p:nvPr/>
        </p:nvSpPr>
        <p:spPr>
          <a:xfrm flipH="false" flipV="false" rot="0">
            <a:off x="14426285" y="6012906"/>
            <a:ext cx="1108054" cy="1108054"/>
          </a:xfrm>
          <a:custGeom>
            <a:avLst/>
            <a:gdLst/>
            <a:ahLst/>
            <a:cxnLst/>
            <a:rect r="r" b="b" t="t" l="l"/>
            <a:pathLst>
              <a:path h="1108054" w="1108054">
                <a:moveTo>
                  <a:pt x="0" y="0"/>
                </a:moveTo>
                <a:lnTo>
                  <a:pt x="1108054" y="0"/>
                </a:lnTo>
                <a:lnTo>
                  <a:pt x="1108054" y="1108054"/>
                </a:lnTo>
                <a:lnTo>
                  <a:pt x="0" y="1108054"/>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TextBox 28" id="28"/>
          <p:cNvSpPr txBox="true"/>
          <p:nvPr/>
        </p:nvSpPr>
        <p:spPr>
          <a:xfrm rot="0">
            <a:off x="989138" y="636083"/>
            <a:ext cx="13437147" cy="571500"/>
          </a:xfrm>
          <a:prstGeom prst="rect">
            <a:avLst/>
          </a:prstGeom>
        </p:spPr>
        <p:txBody>
          <a:bodyPr anchor="t" rtlCol="false" tIns="0" lIns="0" bIns="0" rIns="0">
            <a:spAutoFit/>
          </a:bodyPr>
          <a:lstStyle/>
          <a:p>
            <a:pPr algn="l" marL="0" indent="0" lvl="0">
              <a:lnSpc>
                <a:spcPts val="4439"/>
              </a:lnSpc>
              <a:spcBef>
                <a:spcPct val="0"/>
              </a:spcBef>
            </a:pPr>
            <a:r>
              <a:rPr lang="en-US" sz="3699" spc="110">
                <a:solidFill>
                  <a:srgbClr val="F4F5F7"/>
                </a:solidFill>
                <a:latin typeface="Aileron Bold"/>
              </a:rPr>
              <a:t>DATA QUALITY DIMENSIONS</a:t>
            </a:r>
          </a:p>
        </p:txBody>
      </p:sp>
      <p:sp>
        <p:nvSpPr>
          <p:cNvPr name="TextBox 29" id="29"/>
          <p:cNvSpPr txBox="true"/>
          <p:nvPr/>
        </p:nvSpPr>
        <p:spPr>
          <a:xfrm rot="0">
            <a:off x="2531529" y="3253507"/>
            <a:ext cx="1594396" cy="481330"/>
          </a:xfrm>
          <a:prstGeom prst="rect">
            <a:avLst/>
          </a:prstGeom>
        </p:spPr>
        <p:txBody>
          <a:bodyPr anchor="t" rtlCol="false" tIns="0" lIns="0" bIns="0" rIns="0">
            <a:spAutoFit/>
          </a:bodyPr>
          <a:lstStyle/>
          <a:p>
            <a:pPr algn="ctr">
              <a:lnSpc>
                <a:spcPts val="3920"/>
              </a:lnSpc>
            </a:pPr>
            <a:r>
              <a:rPr lang="en-US" sz="2800">
                <a:solidFill>
                  <a:srgbClr val="000000"/>
                </a:solidFill>
                <a:latin typeface="Aileron Bold"/>
              </a:rPr>
              <a:t>Accuracy</a:t>
            </a:r>
          </a:p>
        </p:txBody>
      </p:sp>
      <p:sp>
        <p:nvSpPr>
          <p:cNvPr name="TextBox 30" id="30"/>
          <p:cNvSpPr txBox="true"/>
          <p:nvPr/>
        </p:nvSpPr>
        <p:spPr>
          <a:xfrm rot="0">
            <a:off x="2192684" y="7166030"/>
            <a:ext cx="2443535" cy="481330"/>
          </a:xfrm>
          <a:prstGeom prst="rect">
            <a:avLst/>
          </a:prstGeom>
        </p:spPr>
        <p:txBody>
          <a:bodyPr anchor="t" rtlCol="false" tIns="0" lIns="0" bIns="0" rIns="0">
            <a:spAutoFit/>
          </a:bodyPr>
          <a:lstStyle/>
          <a:p>
            <a:pPr algn="ctr">
              <a:lnSpc>
                <a:spcPts val="3920"/>
              </a:lnSpc>
            </a:pPr>
            <a:r>
              <a:rPr lang="en-US" sz="2800">
                <a:solidFill>
                  <a:srgbClr val="000000"/>
                </a:solidFill>
                <a:latin typeface="Aileron Bold"/>
              </a:rPr>
              <a:t>Completeness</a:t>
            </a:r>
          </a:p>
        </p:txBody>
      </p:sp>
      <p:sp>
        <p:nvSpPr>
          <p:cNvPr name="TextBox 31" id="31"/>
          <p:cNvSpPr txBox="true"/>
          <p:nvPr/>
        </p:nvSpPr>
        <p:spPr>
          <a:xfrm rot="0">
            <a:off x="8096659" y="3253507"/>
            <a:ext cx="2094681" cy="481330"/>
          </a:xfrm>
          <a:prstGeom prst="rect">
            <a:avLst/>
          </a:prstGeom>
        </p:spPr>
        <p:txBody>
          <a:bodyPr anchor="t" rtlCol="false" tIns="0" lIns="0" bIns="0" rIns="0">
            <a:spAutoFit/>
          </a:bodyPr>
          <a:lstStyle/>
          <a:p>
            <a:pPr algn="ctr">
              <a:lnSpc>
                <a:spcPts val="3920"/>
              </a:lnSpc>
            </a:pPr>
            <a:r>
              <a:rPr lang="en-US" sz="2800">
                <a:solidFill>
                  <a:srgbClr val="000000"/>
                </a:solidFill>
                <a:latin typeface="Aileron Bold"/>
              </a:rPr>
              <a:t>Consistency</a:t>
            </a:r>
          </a:p>
        </p:txBody>
      </p:sp>
      <p:sp>
        <p:nvSpPr>
          <p:cNvPr name="TextBox 32" id="32"/>
          <p:cNvSpPr txBox="true"/>
          <p:nvPr/>
        </p:nvSpPr>
        <p:spPr>
          <a:xfrm rot="0">
            <a:off x="8233544" y="7166030"/>
            <a:ext cx="1820912" cy="481330"/>
          </a:xfrm>
          <a:prstGeom prst="rect">
            <a:avLst/>
          </a:prstGeom>
        </p:spPr>
        <p:txBody>
          <a:bodyPr anchor="t" rtlCol="false" tIns="0" lIns="0" bIns="0" rIns="0">
            <a:spAutoFit/>
          </a:bodyPr>
          <a:lstStyle/>
          <a:p>
            <a:pPr algn="ctr">
              <a:lnSpc>
                <a:spcPts val="3920"/>
              </a:lnSpc>
            </a:pPr>
            <a:r>
              <a:rPr lang="en-US" sz="2800">
                <a:solidFill>
                  <a:srgbClr val="000000"/>
                </a:solidFill>
                <a:latin typeface="Aileron Bold"/>
              </a:rPr>
              <a:t>Timeliness</a:t>
            </a:r>
          </a:p>
        </p:txBody>
      </p:sp>
      <p:sp>
        <p:nvSpPr>
          <p:cNvPr name="TextBox 33" id="33"/>
          <p:cNvSpPr txBox="true"/>
          <p:nvPr/>
        </p:nvSpPr>
        <p:spPr>
          <a:xfrm rot="0">
            <a:off x="14265622" y="3253507"/>
            <a:ext cx="1291456" cy="481330"/>
          </a:xfrm>
          <a:prstGeom prst="rect">
            <a:avLst/>
          </a:prstGeom>
        </p:spPr>
        <p:txBody>
          <a:bodyPr anchor="t" rtlCol="false" tIns="0" lIns="0" bIns="0" rIns="0">
            <a:spAutoFit/>
          </a:bodyPr>
          <a:lstStyle/>
          <a:p>
            <a:pPr algn="ctr">
              <a:lnSpc>
                <a:spcPts val="3920"/>
              </a:lnSpc>
            </a:pPr>
            <a:r>
              <a:rPr lang="en-US" sz="2800">
                <a:solidFill>
                  <a:srgbClr val="000000"/>
                </a:solidFill>
                <a:latin typeface="Aileron Bold"/>
              </a:rPr>
              <a:t>Validity</a:t>
            </a:r>
          </a:p>
        </p:txBody>
      </p:sp>
      <p:sp>
        <p:nvSpPr>
          <p:cNvPr name="TextBox 34" id="34"/>
          <p:cNvSpPr txBox="true"/>
          <p:nvPr/>
        </p:nvSpPr>
        <p:spPr>
          <a:xfrm rot="0">
            <a:off x="13911635" y="7166030"/>
            <a:ext cx="1999431" cy="481330"/>
          </a:xfrm>
          <a:prstGeom prst="rect">
            <a:avLst/>
          </a:prstGeom>
        </p:spPr>
        <p:txBody>
          <a:bodyPr anchor="t" rtlCol="false" tIns="0" lIns="0" bIns="0" rIns="0">
            <a:spAutoFit/>
          </a:bodyPr>
          <a:lstStyle/>
          <a:p>
            <a:pPr algn="ctr">
              <a:lnSpc>
                <a:spcPts val="3920"/>
              </a:lnSpc>
            </a:pPr>
            <a:r>
              <a:rPr lang="en-US" sz="2800">
                <a:solidFill>
                  <a:srgbClr val="000000"/>
                </a:solidFill>
                <a:latin typeface="Aileron Bold"/>
              </a:rPr>
              <a:t>Uniqueness</a:t>
            </a:r>
          </a:p>
        </p:txBody>
      </p:sp>
      <p:sp>
        <p:nvSpPr>
          <p:cNvPr name="TextBox 35" id="35"/>
          <p:cNvSpPr txBox="true"/>
          <p:nvPr/>
        </p:nvSpPr>
        <p:spPr>
          <a:xfrm rot="0">
            <a:off x="1459464" y="3839612"/>
            <a:ext cx="3738525" cy="1323824"/>
          </a:xfrm>
          <a:prstGeom prst="rect">
            <a:avLst/>
          </a:prstGeom>
        </p:spPr>
        <p:txBody>
          <a:bodyPr anchor="t" rtlCol="false" tIns="0" lIns="0" bIns="0" rIns="0">
            <a:spAutoFit/>
          </a:bodyPr>
          <a:lstStyle/>
          <a:p>
            <a:pPr algn="ctr">
              <a:lnSpc>
                <a:spcPts val="2633"/>
              </a:lnSpc>
              <a:spcBef>
                <a:spcPct val="0"/>
              </a:spcBef>
            </a:pPr>
            <a:r>
              <a:rPr lang="en-US" sz="1880">
                <a:solidFill>
                  <a:srgbClr val="000000"/>
                </a:solidFill>
                <a:latin typeface="Aileron"/>
              </a:rPr>
              <a:t>Source verification: use of official sources where possible; regular reliability and credibility checks of data sources</a:t>
            </a:r>
          </a:p>
        </p:txBody>
      </p:sp>
      <p:sp>
        <p:nvSpPr>
          <p:cNvPr name="TextBox 36" id="36"/>
          <p:cNvSpPr txBox="true"/>
          <p:nvPr/>
        </p:nvSpPr>
        <p:spPr>
          <a:xfrm rot="0">
            <a:off x="1545189" y="7761659"/>
            <a:ext cx="3738525" cy="657074"/>
          </a:xfrm>
          <a:prstGeom prst="rect">
            <a:avLst/>
          </a:prstGeom>
        </p:spPr>
        <p:txBody>
          <a:bodyPr anchor="t" rtlCol="false" tIns="0" lIns="0" bIns="0" rIns="0">
            <a:spAutoFit/>
          </a:bodyPr>
          <a:lstStyle/>
          <a:p>
            <a:pPr algn="ctr">
              <a:lnSpc>
                <a:spcPts val="2633"/>
              </a:lnSpc>
              <a:spcBef>
                <a:spcPct val="0"/>
              </a:spcBef>
            </a:pPr>
            <a:r>
              <a:rPr lang="en-US" sz="1880">
                <a:solidFill>
                  <a:srgbClr val="000000"/>
                </a:solidFill>
                <a:latin typeface="Aileron"/>
              </a:rPr>
              <a:t>Implement systematic data quality checks for completeness</a:t>
            </a:r>
          </a:p>
        </p:txBody>
      </p:sp>
      <p:sp>
        <p:nvSpPr>
          <p:cNvPr name="TextBox 37" id="37"/>
          <p:cNvSpPr txBox="true"/>
          <p:nvPr/>
        </p:nvSpPr>
        <p:spPr>
          <a:xfrm rot="0">
            <a:off x="7231875" y="3905665"/>
            <a:ext cx="3738525" cy="657074"/>
          </a:xfrm>
          <a:prstGeom prst="rect">
            <a:avLst/>
          </a:prstGeom>
        </p:spPr>
        <p:txBody>
          <a:bodyPr anchor="t" rtlCol="false" tIns="0" lIns="0" bIns="0" rIns="0">
            <a:spAutoFit/>
          </a:bodyPr>
          <a:lstStyle/>
          <a:p>
            <a:pPr algn="ctr">
              <a:lnSpc>
                <a:spcPts val="2633"/>
              </a:lnSpc>
              <a:spcBef>
                <a:spcPct val="0"/>
              </a:spcBef>
            </a:pPr>
            <a:r>
              <a:rPr lang="en-US" sz="1880">
                <a:solidFill>
                  <a:srgbClr val="000000"/>
                </a:solidFill>
                <a:latin typeface="Aileron"/>
              </a:rPr>
              <a:t>Implement Centralized Database Management System</a:t>
            </a:r>
          </a:p>
        </p:txBody>
      </p:sp>
      <p:sp>
        <p:nvSpPr>
          <p:cNvPr name="TextBox 38" id="38"/>
          <p:cNvSpPr txBox="true"/>
          <p:nvPr/>
        </p:nvSpPr>
        <p:spPr>
          <a:xfrm rot="0">
            <a:off x="7317600" y="7761659"/>
            <a:ext cx="3738525" cy="990449"/>
          </a:xfrm>
          <a:prstGeom prst="rect">
            <a:avLst/>
          </a:prstGeom>
        </p:spPr>
        <p:txBody>
          <a:bodyPr anchor="t" rtlCol="false" tIns="0" lIns="0" bIns="0" rIns="0">
            <a:spAutoFit/>
          </a:bodyPr>
          <a:lstStyle/>
          <a:p>
            <a:pPr algn="ctr">
              <a:lnSpc>
                <a:spcPts val="2633"/>
              </a:lnSpc>
              <a:spcBef>
                <a:spcPct val="0"/>
              </a:spcBef>
            </a:pPr>
            <a:r>
              <a:rPr lang="en-US" sz="1880">
                <a:solidFill>
                  <a:srgbClr val="000000"/>
                </a:solidFill>
                <a:latin typeface="Aileron"/>
              </a:rPr>
              <a:t>Real-time monitoring: implement API connection and monitor data streams in real-time</a:t>
            </a:r>
          </a:p>
        </p:txBody>
      </p:sp>
      <p:sp>
        <p:nvSpPr>
          <p:cNvPr name="TextBox 39" id="39"/>
          <p:cNvSpPr txBox="true"/>
          <p:nvPr/>
        </p:nvSpPr>
        <p:spPr>
          <a:xfrm rot="0">
            <a:off x="13168985" y="3830087"/>
            <a:ext cx="3738525" cy="1323824"/>
          </a:xfrm>
          <a:prstGeom prst="rect">
            <a:avLst/>
          </a:prstGeom>
        </p:spPr>
        <p:txBody>
          <a:bodyPr anchor="t" rtlCol="false" tIns="0" lIns="0" bIns="0" rIns="0">
            <a:spAutoFit/>
          </a:bodyPr>
          <a:lstStyle/>
          <a:p>
            <a:pPr algn="ctr">
              <a:lnSpc>
                <a:spcPts val="2633"/>
              </a:lnSpc>
              <a:spcBef>
                <a:spcPct val="0"/>
              </a:spcBef>
            </a:pPr>
            <a:r>
              <a:rPr lang="en-US" sz="1880">
                <a:solidFill>
                  <a:srgbClr val="000000"/>
                </a:solidFill>
                <a:latin typeface="Aileron"/>
              </a:rPr>
              <a:t>Use software tools and machine learning algorithms to automate the validation process, flagging anomalies and inconsistencies</a:t>
            </a:r>
          </a:p>
        </p:txBody>
      </p:sp>
      <p:sp>
        <p:nvSpPr>
          <p:cNvPr name="TextBox 40" id="40"/>
          <p:cNvSpPr txBox="true"/>
          <p:nvPr/>
        </p:nvSpPr>
        <p:spPr>
          <a:xfrm rot="0">
            <a:off x="13084950" y="7761659"/>
            <a:ext cx="3738525" cy="990449"/>
          </a:xfrm>
          <a:prstGeom prst="rect">
            <a:avLst/>
          </a:prstGeom>
        </p:spPr>
        <p:txBody>
          <a:bodyPr anchor="t" rtlCol="false" tIns="0" lIns="0" bIns="0" rIns="0">
            <a:spAutoFit/>
          </a:bodyPr>
          <a:lstStyle/>
          <a:p>
            <a:pPr algn="ctr">
              <a:lnSpc>
                <a:spcPts val="2633"/>
              </a:lnSpc>
              <a:spcBef>
                <a:spcPct val="0"/>
              </a:spcBef>
            </a:pPr>
            <a:r>
              <a:rPr lang="en-US" sz="1880">
                <a:solidFill>
                  <a:srgbClr val="000000"/>
                </a:solidFill>
                <a:latin typeface="Aileron"/>
              </a:rPr>
              <a:t>Implement de-duplication processes that identify and merge or remove duplicate entires </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9126" t="-1645" r="-3320" b="-22297"/>
            </a:stretch>
          </a:blipFill>
        </p:spPr>
      </p:sp>
      <p:sp>
        <p:nvSpPr>
          <p:cNvPr name="AutoShape 3" id="3"/>
          <p:cNvSpPr/>
          <p:nvPr/>
        </p:nvSpPr>
        <p:spPr>
          <a:xfrm rot="0">
            <a:off x="801745" y="510690"/>
            <a:ext cx="16684510" cy="4146515"/>
          </a:xfrm>
          <a:prstGeom prst="rect">
            <a:avLst/>
          </a:prstGeom>
          <a:solidFill>
            <a:srgbClr val="F4F5F7">
              <a:alpha val="88627"/>
            </a:srgbClr>
          </a:solidFill>
        </p:spPr>
      </p:sp>
      <p:sp>
        <p:nvSpPr>
          <p:cNvPr name="TextBox 4" id="4"/>
          <p:cNvSpPr txBox="true"/>
          <p:nvPr/>
        </p:nvSpPr>
        <p:spPr>
          <a:xfrm rot="0">
            <a:off x="1365713" y="742429"/>
            <a:ext cx="13426985" cy="596901"/>
          </a:xfrm>
          <a:prstGeom prst="rect">
            <a:avLst/>
          </a:prstGeom>
        </p:spPr>
        <p:txBody>
          <a:bodyPr anchor="t" rtlCol="false" tIns="0" lIns="0" bIns="0" rIns="0">
            <a:spAutoFit/>
          </a:bodyPr>
          <a:lstStyle/>
          <a:p>
            <a:pPr>
              <a:lnSpc>
                <a:spcPts val="4899"/>
              </a:lnSpc>
              <a:spcBef>
                <a:spcPct val="0"/>
              </a:spcBef>
            </a:pPr>
            <a:r>
              <a:rPr lang="en-US" sz="3499">
                <a:solidFill>
                  <a:srgbClr val="171710"/>
                </a:solidFill>
                <a:latin typeface="Aileron Bold"/>
              </a:rPr>
              <a:t>LIMITATIONS OF THE CURRENT PROTOTYPE</a:t>
            </a:r>
          </a:p>
        </p:txBody>
      </p:sp>
      <p:sp>
        <p:nvSpPr>
          <p:cNvPr name="TextBox 5" id="5"/>
          <p:cNvSpPr txBox="true"/>
          <p:nvPr/>
        </p:nvSpPr>
        <p:spPr>
          <a:xfrm rot="0">
            <a:off x="1432247" y="1588482"/>
            <a:ext cx="15179810" cy="389256"/>
          </a:xfrm>
          <a:prstGeom prst="rect">
            <a:avLst/>
          </a:prstGeom>
        </p:spPr>
        <p:txBody>
          <a:bodyPr anchor="t" rtlCol="false" tIns="0" lIns="0" bIns="0" rIns="0">
            <a:spAutoFit/>
          </a:bodyPr>
          <a:lstStyle/>
          <a:p>
            <a:pPr>
              <a:lnSpc>
                <a:spcPts val="3219"/>
              </a:lnSpc>
              <a:spcBef>
                <a:spcPct val="0"/>
              </a:spcBef>
            </a:pPr>
            <a:r>
              <a:rPr lang="en-US" sz="2299">
                <a:solidFill>
                  <a:srgbClr val="171710"/>
                </a:solidFill>
                <a:latin typeface="Aileron Bold"/>
              </a:rPr>
              <a:t>Data Granularity:</a:t>
            </a:r>
            <a:r>
              <a:rPr lang="en-US" sz="2299">
                <a:solidFill>
                  <a:srgbClr val="171710"/>
                </a:solidFill>
                <a:latin typeface="Aileron"/>
              </a:rPr>
              <a:t> The prototype provides borough and zip code-level insights but lacks address-specific detail</a:t>
            </a:r>
          </a:p>
        </p:txBody>
      </p:sp>
      <p:sp>
        <p:nvSpPr>
          <p:cNvPr name="TextBox 6" id="6"/>
          <p:cNvSpPr txBox="true"/>
          <p:nvPr/>
        </p:nvSpPr>
        <p:spPr>
          <a:xfrm rot="0">
            <a:off x="1432247" y="2273012"/>
            <a:ext cx="14815568" cy="389256"/>
          </a:xfrm>
          <a:prstGeom prst="rect">
            <a:avLst/>
          </a:prstGeom>
        </p:spPr>
        <p:txBody>
          <a:bodyPr anchor="t" rtlCol="false" tIns="0" lIns="0" bIns="0" rIns="0">
            <a:spAutoFit/>
          </a:bodyPr>
          <a:lstStyle/>
          <a:p>
            <a:pPr marL="0" indent="0" lvl="0">
              <a:lnSpc>
                <a:spcPts val="3219"/>
              </a:lnSpc>
              <a:spcBef>
                <a:spcPct val="0"/>
              </a:spcBef>
            </a:pPr>
            <a:r>
              <a:rPr lang="en-US" sz="2299" strike="noStrike" u="none">
                <a:solidFill>
                  <a:srgbClr val="171710"/>
                </a:solidFill>
                <a:latin typeface="Aileron Bold"/>
              </a:rPr>
              <a:t>Real-Time Updates: </a:t>
            </a:r>
            <a:r>
              <a:rPr lang="en-US" sz="2299" strike="noStrike" u="none">
                <a:solidFill>
                  <a:srgbClr val="171710"/>
                </a:solidFill>
                <a:latin typeface="Aileron"/>
              </a:rPr>
              <a:t>Data refreshes are not fully automated, potentially leading to lags in information accuracy</a:t>
            </a:r>
          </a:p>
        </p:txBody>
      </p:sp>
      <p:sp>
        <p:nvSpPr>
          <p:cNvPr name="TextBox 7" id="7"/>
          <p:cNvSpPr txBox="true"/>
          <p:nvPr/>
        </p:nvSpPr>
        <p:spPr>
          <a:xfrm rot="0">
            <a:off x="1432247" y="2957543"/>
            <a:ext cx="15423507" cy="389256"/>
          </a:xfrm>
          <a:prstGeom prst="rect">
            <a:avLst/>
          </a:prstGeom>
        </p:spPr>
        <p:txBody>
          <a:bodyPr anchor="t" rtlCol="false" tIns="0" lIns="0" bIns="0" rIns="0">
            <a:spAutoFit/>
          </a:bodyPr>
          <a:lstStyle/>
          <a:p>
            <a:pPr marL="0" indent="0" lvl="0">
              <a:lnSpc>
                <a:spcPts val="3219"/>
              </a:lnSpc>
              <a:spcBef>
                <a:spcPct val="0"/>
              </a:spcBef>
            </a:pPr>
            <a:r>
              <a:rPr lang="en-US" sz="2299" strike="noStrike" u="none">
                <a:solidFill>
                  <a:srgbClr val="171710"/>
                </a:solidFill>
                <a:latin typeface="Aileron Bold"/>
              </a:rPr>
              <a:t>System Capacity: </a:t>
            </a:r>
            <a:r>
              <a:rPr lang="en-US" sz="2299" strike="noStrike" u="none">
                <a:solidFill>
                  <a:srgbClr val="171710"/>
                </a:solidFill>
                <a:latin typeface="Aileron"/>
              </a:rPr>
              <a:t>Current infrastructure may not support a surge in concurrent users, affecting performance</a:t>
            </a:r>
          </a:p>
        </p:txBody>
      </p:sp>
      <p:sp>
        <p:nvSpPr>
          <p:cNvPr name="TextBox 8" id="8"/>
          <p:cNvSpPr txBox="true"/>
          <p:nvPr/>
        </p:nvSpPr>
        <p:spPr>
          <a:xfrm rot="0">
            <a:off x="1432247" y="3642073"/>
            <a:ext cx="15423507" cy="789306"/>
          </a:xfrm>
          <a:prstGeom prst="rect">
            <a:avLst/>
          </a:prstGeom>
        </p:spPr>
        <p:txBody>
          <a:bodyPr anchor="t" rtlCol="false" tIns="0" lIns="0" bIns="0" rIns="0">
            <a:spAutoFit/>
          </a:bodyPr>
          <a:lstStyle/>
          <a:p>
            <a:pPr marL="0" indent="0" lvl="0">
              <a:lnSpc>
                <a:spcPts val="3219"/>
              </a:lnSpc>
              <a:spcBef>
                <a:spcPct val="0"/>
              </a:spcBef>
            </a:pPr>
            <a:r>
              <a:rPr lang="en-US" sz="2299" strike="noStrike" u="none">
                <a:solidFill>
                  <a:srgbClr val="171710"/>
                </a:solidFill>
                <a:latin typeface="Aileron Bold"/>
              </a:rPr>
              <a:t>Advanced Features:</a:t>
            </a:r>
            <a:r>
              <a:rPr lang="en-US" sz="2299" strike="noStrike" u="none">
                <a:solidFill>
                  <a:srgbClr val="171710"/>
                </a:solidFill>
                <a:latin typeface="Aileron"/>
              </a:rPr>
              <a:t> Certain planned functionalities like an extensive ‘Near Me’ feature are not yet implemented</a:t>
            </a:r>
          </a:p>
          <a:p>
            <a:pPr marL="0" indent="0" lvl="0">
              <a:lnSpc>
                <a:spcPts val="3219"/>
              </a:lnSpc>
              <a:spcBef>
                <a:spcPct val="0"/>
              </a:spcBef>
            </a:pPr>
            <a:r>
              <a:rPr lang="en-US" sz="2299" strike="noStrike" u="none">
                <a:solidFill>
                  <a:srgbClr val="171710"/>
                </a:solidFill>
                <a:latin typeface="Aileron"/>
              </a:rPr>
              <a:t>that can make the application more user-friendly and comprehensive</a:t>
            </a:r>
          </a:p>
        </p:txBody>
      </p:sp>
      <p:sp>
        <p:nvSpPr>
          <p:cNvPr name="AutoShape 9" id="9"/>
          <p:cNvSpPr/>
          <p:nvPr/>
        </p:nvSpPr>
        <p:spPr>
          <a:xfrm rot="0">
            <a:off x="801745" y="5142979"/>
            <a:ext cx="16684510" cy="4633331"/>
          </a:xfrm>
          <a:prstGeom prst="rect">
            <a:avLst/>
          </a:prstGeom>
          <a:solidFill>
            <a:srgbClr val="F4F5F7">
              <a:alpha val="89804"/>
            </a:srgbClr>
          </a:solidFill>
        </p:spPr>
      </p:sp>
      <p:sp>
        <p:nvSpPr>
          <p:cNvPr name="TextBox 10" id="10"/>
          <p:cNvSpPr txBox="true"/>
          <p:nvPr/>
        </p:nvSpPr>
        <p:spPr>
          <a:xfrm rot="0">
            <a:off x="1432247" y="5468814"/>
            <a:ext cx="13426985" cy="596901"/>
          </a:xfrm>
          <a:prstGeom prst="rect">
            <a:avLst/>
          </a:prstGeom>
        </p:spPr>
        <p:txBody>
          <a:bodyPr anchor="t" rtlCol="false" tIns="0" lIns="0" bIns="0" rIns="0">
            <a:spAutoFit/>
          </a:bodyPr>
          <a:lstStyle/>
          <a:p>
            <a:pPr>
              <a:lnSpc>
                <a:spcPts val="4899"/>
              </a:lnSpc>
              <a:spcBef>
                <a:spcPct val="0"/>
              </a:spcBef>
            </a:pPr>
            <a:r>
              <a:rPr lang="en-US" sz="3499">
                <a:solidFill>
                  <a:srgbClr val="171710"/>
                </a:solidFill>
                <a:latin typeface="Aileron Bold"/>
              </a:rPr>
              <a:t>RESOLUTIONS WITH INCREASED FUNDING</a:t>
            </a:r>
          </a:p>
        </p:txBody>
      </p:sp>
      <p:sp>
        <p:nvSpPr>
          <p:cNvPr name="TextBox 11" id="11"/>
          <p:cNvSpPr txBox="true"/>
          <p:nvPr/>
        </p:nvSpPr>
        <p:spPr>
          <a:xfrm rot="0">
            <a:off x="1432247" y="6270289"/>
            <a:ext cx="14024199" cy="1189356"/>
          </a:xfrm>
          <a:prstGeom prst="rect">
            <a:avLst/>
          </a:prstGeom>
        </p:spPr>
        <p:txBody>
          <a:bodyPr anchor="t" rtlCol="false" tIns="0" lIns="0" bIns="0" rIns="0">
            <a:spAutoFit/>
          </a:bodyPr>
          <a:lstStyle/>
          <a:p>
            <a:pPr>
              <a:lnSpc>
                <a:spcPts val="3219"/>
              </a:lnSpc>
              <a:spcBef>
                <a:spcPct val="0"/>
              </a:spcBef>
            </a:pPr>
            <a:r>
              <a:rPr lang="en-US" sz="2299">
                <a:solidFill>
                  <a:srgbClr val="171710"/>
                </a:solidFill>
                <a:latin typeface="Aileron Bold"/>
              </a:rPr>
              <a:t>Enhanced </a:t>
            </a:r>
            <a:r>
              <a:rPr lang="en-US" sz="2299">
                <a:solidFill>
                  <a:srgbClr val="171710"/>
                </a:solidFill>
                <a:latin typeface="Aileron Bold"/>
              </a:rPr>
              <a:t>Data Precision: </a:t>
            </a:r>
            <a:r>
              <a:rPr lang="en-US" sz="2299">
                <a:solidFill>
                  <a:srgbClr val="171710"/>
                </a:solidFill>
                <a:latin typeface="Aileron"/>
              </a:rPr>
              <a:t>Investment will enable the integration of address-specific data, providing hyper-local insights</a:t>
            </a:r>
          </a:p>
          <a:p>
            <a:pPr>
              <a:lnSpc>
                <a:spcPts val="3219"/>
              </a:lnSpc>
              <a:spcBef>
                <a:spcPct val="0"/>
              </a:spcBef>
            </a:pPr>
          </a:p>
        </p:txBody>
      </p:sp>
      <p:sp>
        <p:nvSpPr>
          <p:cNvPr name="TextBox 12" id="12"/>
          <p:cNvSpPr txBox="true"/>
          <p:nvPr/>
        </p:nvSpPr>
        <p:spPr>
          <a:xfrm rot="0">
            <a:off x="1432247" y="7122201"/>
            <a:ext cx="15714376" cy="1189356"/>
          </a:xfrm>
          <a:prstGeom prst="rect">
            <a:avLst/>
          </a:prstGeom>
        </p:spPr>
        <p:txBody>
          <a:bodyPr anchor="t" rtlCol="false" tIns="0" lIns="0" bIns="0" rIns="0">
            <a:spAutoFit/>
          </a:bodyPr>
          <a:lstStyle/>
          <a:p>
            <a:pPr>
              <a:lnSpc>
                <a:spcPts val="3219"/>
              </a:lnSpc>
              <a:spcBef>
                <a:spcPct val="0"/>
              </a:spcBef>
            </a:pPr>
            <a:r>
              <a:rPr lang="en-US" sz="2299">
                <a:solidFill>
                  <a:srgbClr val="171710"/>
                </a:solidFill>
                <a:latin typeface="Aileron Bold"/>
              </a:rPr>
              <a:t>Autom</a:t>
            </a:r>
            <a:r>
              <a:rPr lang="en-US" sz="2299" strike="noStrike" u="none">
                <a:solidFill>
                  <a:srgbClr val="171710"/>
                </a:solidFill>
                <a:latin typeface="Aileron Bold"/>
              </a:rPr>
              <a:t>ation of Data Pipelines: </a:t>
            </a:r>
            <a:r>
              <a:rPr lang="en-US" sz="2299" strike="noStrike" u="none">
                <a:solidFill>
                  <a:srgbClr val="171710"/>
                </a:solidFill>
                <a:latin typeface="Aileron"/>
              </a:rPr>
              <a:t>Funds will be allocated to develop sophisticated ETL processes for real-time data updates</a:t>
            </a:r>
          </a:p>
          <a:p>
            <a:pPr marL="0" indent="0" lvl="0">
              <a:lnSpc>
                <a:spcPts val="3219"/>
              </a:lnSpc>
              <a:spcBef>
                <a:spcPct val="0"/>
              </a:spcBef>
            </a:pPr>
          </a:p>
        </p:txBody>
      </p:sp>
      <p:sp>
        <p:nvSpPr>
          <p:cNvPr name="TextBox 13" id="13"/>
          <p:cNvSpPr txBox="true"/>
          <p:nvPr/>
        </p:nvSpPr>
        <p:spPr>
          <a:xfrm rot="0">
            <a:off x="1370379" y="7976116"/>
            <a:ext cx="15423507" cy="1189356"/>
          </a:xfrm>
          <a:prstGeom prst="rect">
            <a:avLst/>
          </a:prstGeom>
        </p:spPr>
        <p:txBody>
          <a:bodyPr anchor="t" rtlCol="false" tIns="0" lIns="0" bIns="0" rIns="0">
            <a:spAutoFit/>
          </a:bodyPr>
          <a:lstStyle/>
          <a:p>
            <a:pPr>
              <a:lnSpc>
                <a:spcPts val="3219"/>
              </a:lnSpc>
              <a:spcBef>
                <a:spcPct val="0"/>
              </a:spcBef>
            </a:pPr>
            <a:r>
              <a:rPr lang="en-US" sz="2299">
                <a:solidFill>
                  <a:srgbClr val="171710"/>
                </a:solidFill>
                <a:latin typeface="Aileron Bold"/>
              </a:rPr>
              <a:t>I</a:t>
            </a:r>
            <a:r>
              <a:rPr lang="en-US" sz="2299" strike="noStrike" u="none">
                <a:solidFill>
                  <a:srgbClr val="171710"/>
                </a:solidFill>
                <a:latin typeface="Aileron Bold"/>
              </a:rPr>
              <a:t>nfrastructure Upgrade:</a:t>
            </a:r>
            <a:r>
              <a:rPr lang="en-US" sz="2299" strike="noStrike" u="none">
                <a:solidFill>
                  <a:srgbClr val="171710"/>
                </a:solidFill>
                <a:latin typeface="Aileron"/>
              </a:rPr>
              <a:t> Increased capital will be used to scale server capabilities and cloud services to handle user load efficiently</a:t>
            </a:r>
          </a:p>
          <a:p>
            <a:pPr marL="0" indent="0" lvl="0">
              <a:lnSpc>
                <a:spcPts val="3219"/>
              </a:lnSpc>
              <a:spcBef>
                <a:spcPct val="0"/>
              </a:spcBef>
            </a:pPr>
          </a:p>
        </p:txBody>
      </p:sp>
      <p:sp>
        <p:nvSpPr>
          <p:cNvPr name="TextBox 14" id="14"/>
          <p:cNvSpPr txBox="true"/>
          <p:nvPr/>
        </p:nvSpPr>
        <p:spPr>
          <a:xfrm rot="0">
            <a:off x="1365713" y="8747006"/>
            <a:ext cx="15423507" cy="789306"/>
          </a:xfrm>
          <a:prstGeom prst="rect">
            <a:avLst/>
          </a:prstGeom>
        </p:spPr>
        <p:txBody>
          <a:bodyPr anchor="t" rtlCol="false" tIns="0" lIns="0" bIns="0" rIns="0">
            <a:spAutoFit/>
          </a:bodyPr>
          <a:lstStyle/>
          <a:p>
            <a:pPr marL="0" indent="0" lvl="0">
              <a:lnSpc>
                <a:spcPts val="3219"/>
              </a:lnSpc>
              <a:spcBef>
                <a:spcPct val="0"/>
              </a:spcBef>
            </a:pPr>
            <a:r>
              <a:rPr lang="en-US" sz="2299" strike="noStrike" u="none">
                <a:solidFill>
                  <a:srgbClr val="171710"/>
                </a:solidFill>
                <a:latin typeface="Aileron Bold"/>
              </a:rPr>
              <a:t>Advanced Features:</a:t>
            </a:r>
            <a:r>
              <a:rPr lang="en-US" sz="2299" strike="noStrike" u="none">
                <a:solidFill>
                  <a:srgbClr val="171710"/>
                </a:solidFill>
                <a:latin typeface="Aileron"/>
              </a:rPr>
              <a:t> Certain planned functionalities like an extensive ‘Near Me’ feature are not yet implemented</a:t>
            </a:r>
          </a:p>
          <a:p>
            <a:pPr marL="0" indent="0" lvl="0">
              <a:lnSpc>
                <a:spcPts val="3219"/>
              </a:lnSpc>
              <a:spcBef>
                <a:spcPct val="0"/>
              </a:spcBef>
            </a:pPr>
            <a:r>
              <a:rPr lang="en-US" sz="2299" strike="noStrike" u="none">
                <a:solidFill>
                  <a:srgbClr val="171710"/>
                </a:solidFill>
                <a:latin typeface="Aileron"/>
              </a:rPr>
              <a:t>that can make the application more user-friendly and comprehensive</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9126" t="-1645" r="-3320" b="-22297"/>
            </a:stretch>
          </a:blipFill>
        </p:spPr>
      </p:sp>
      <p:sp>
        <p:nvSpPr>
          <p:cNvPr name="AutoShape 3" id="3"/>
          <p:cNvSpPr/>
          <p:nvPr/>
        </p:nvSpPr>
        <p:spPr>
          <a:xfrm rot="0">
            <a:off x="1248816" y="2559101"/>
            <a:ext cx="15998296" cy="4765251"/>
          </a:xfrm>
          <a:prstGeom prst="rect">
            <a:avLst/>
          </a:prstGeom>
          <a:solidFill>
            <a:srgbClr val="F4F5F7">
              <a:alpha val="89804"/>
            </a:srgbClr>
          </a:solidFill>
        </p:spPr>
      </p:sp>
      <p:sp>
        <p:nvSpPr>
          <p:cNvPr name="TextBox 4" id="4"/>
          <p:cNvSpPr txBox="true"/>
          <p:nvPr/>
        </p:nvSpPr>
        <p:spPr>
          <a:xfrm rot="0">
            <a:off x="1823606" y="2946355"/>
            <a:ext cx="13426985" cy="596901"/>
          </a:xfrm>
          <a:prstGeom prst="rect">
            <a:avLst/>
          </a:prstGeom>
        </p:spPr>
        <p:txBody>
          <a:bodyPr anchor="t" rtlCol="false" tIns="0" lIns="0" bIns="0" rIns="0">
            <a:spAutoFit/>
          </a:bodyPr>
          <a:lstStyle/>
          <a:p>
            <a:pPr>
              <a:lnSpc>
                <a:spcPts val="4899"/>
              </a:lnSpc>
              <a:spcBef>
                <a:spcPct val="0"/>
              </a:spcBef>
            </a:pPr>
            <a:r>
              <a:rPr lang="en-US" sz="3499">
                <a:solidFill>
                  <a:srgbClr val="171710"/>
                </a:solidFill>
                <a:latin typeface="Aileron Bold"/>
              </a:rPr>
              <a:t>PERFORMANCE MEASUREMENT</a:t>
            </a:r>
          </a:p>
        </p:txBody>
      </p:sp>
      <p:sp>
        <p:nvSpPr>
          <p:cNvPr name="TextBox 5" id="5"/>
          <p:cNvSpPr txBox="true"/>
          <p:nvPr/>
        </p:nvSpPr>
        <p:spPr>
          <a:xfrm rot="0">
            <a:off x="1823606" y="3855258"/>
            <a:ext cx="15179810" cy="789306"/>
          </a:xfrm>
          <a:prstGeom prst="rect">
            <a:avLst/>
          </a:prstGeom>
        </p:spPr>
        <p:txBody>
          <a:bodyPr anchor="t" rtlCol="false" tIns="0" lIns="0" bIns="0" rIns="0">
            <a:spAutoFit/>
          </a:bodyPr>
          <a:lstStyle/>
          <a:p>
            <a:pPr>
              <a:lnSpc>
                <a:spcPts val="3219"/>
              </a:lnSpc>
            </a:pPr>
            <a:r>
              <a:rPr lang="en-US" sz="2299">
                <a:solidFill>
                  <a:srgbClr val="171710"/>
                </a:solidFill>
                <a:latin typeface="Aileron Bold"/>
              </a:rPr>
              <a:t>User Engagement Metrics: </a:t>
            </a:r>
            <a:r>
              <a:rPr lang="en-US" sz="2299">
                <a:solidFill>
                  <a:srgbClr val="171710"/>
                </a:solidFill>
                <a:latin typeface="Aileron"/>
              </a:rPr>
              <a:t>Track active users, session duration, and interaction rates to gauge and improve engagement</a:t>
            </a:r>
          </a:p>
        </p:txBody>
      </p:sp>
      <p:sp>
        <p:nvSpPr>
          <p:cNvPr name="TextBox 6" id="6"/>
          <p:cNvSpPr txBox="true"/>
          <p:nvPr/>
        </p:nvSpPr>
        <p:spPr>
          <a:xfrm rot="0">
            <a:off x="1823606" y="4958889"/>
            <a:ext cx="15423507" cy="789306"/>
          </a:xfrm>
          <a:prstGeom prst="rect">
            <a:avLst/>
          </a:prstGeom>
        </p:spPr>
        <p:txBody>
          <a:bodyPr anchor="t" rtlCol="false" tIns="0" lIns="0" bIns="0" rIns="0">
            <a:spAutoFit/>
          </a:bodyPr>
          <a:lstStyle/>
          <a:p>
            <a:pPr>
              <a:lnSpc>
                <a:spcPts val="3219"/>
              </a:lnSpc>
            </a:pPr>
            <a:r>
              <a:rPr lang="en-US" sz="2299" strike="noStrike" u="none">
                <a:solidFill>
                  <a:srgbClr val="171710"/>
                </a:solidFill>
                <a:latin typeface="Aileron Bold"/>
              </a:rPr>
              <a:t>System Uptime and Responsiveness: </a:t>
            </a:r>
            <a:r>
              <a:rPr lang="en-US" sz="2299" strike="noStrike" u="none">
                <a:solidFill>
                  <a:srgbClr val="171710"/>
                </a:solidFill>
                <a:latin typeface="Aileron"/>
              </a:rPr>
              <a:t>Monitor server uptime and response times to ensure reliability and speed</a:t>
            </a:r>
          </a:p>
          <a:p>
            <a:pPr>
              <a:lnSpc>
                <a:spcPts val="3219"/>
              </a:lnSpc>
            </a:pPr>
          </a:p>
        </p:txBody>
      </p:sp>
      <p:sp>
        <p:nvSpPr>
          <p:cNvPr name="TextBox 7" id="7"/>
          <p:cNvSpPr txBox="true"/>
          <p:nvPr/>
        </p:nvSpPr>
        <p:spPr>
          <a:xfrm rot="0">
            <a:off x="1835793" y="5700569"/>
            <a:ext cx="15423507" cy="389256"/>
          </a:xfrm>
          <a:prstGeom prst="rect">
            <a:avLst/>
          </a:prstGeom>
        </p:spPr>
        <p:txBody>
          <a:bodyPr anchor="t" rtlCol="false" tIns="0" lIns="0" bIns="0" rIns="0">
            <a:spAutoFit/>
          </a:bodyPr>
          <a:lstStyle/>
          <a:p>
            <a:pPr>
              <a:lnSpc>
                <a:spcPts val="3219"/>
              </a:lnSpc>
            </a:pPr>
            <a:r>
              <a:rPr lang="en-US" sz="2299">
                <a:solidFill>
                  <a:srgbClr val="171710"/>
                </a:solidFill>
                <a:latin typeface="Aileron Bold"/>
              </a:rPr>
              <a:t>Data </a:t>
            </a:r>
            <a:r>
              <a:rPr lang="en-US" sz="2299" strike="noStrike" u="none">
                <a:solidFill>
                  <a:srgbClr val="171710"/>
                </a:solidFill>
                <a:latin typeface="Aileron Bold"/>
              </a:rPr>
              <a:t>Accuracy Audits: </a:t>
            </a:r>
            <a:r>
              <a:rPr lang="en-US" sz="2299" strike="noStrike" u="none">
                <a:solidFill>
                  <a:srgbClr val="171710"/>
                </a:solidFill>
                <a:latin typeface="Aileron"/>
              </a:rPr>
              <a:t>Regular verification against authoritative sources to maintain high data accuracy standards</a:t>
            </a:r>
          </a:p>
        </p:txBody>
      </p:sp>
      <p:sp>
        <p:nvSpPr>
          <p:cNvPr name="TextBox 8" id="8"/>
          <p:cNvSpPr txBox="true"/>
          <p:nvPr/>
        </p:nvSpPr>
        <p:spPr>
          <a:xfrm rot="0">
            <a:off x="1835793" y="6404150"/>
            <a:ext cx="16684510" cy="389256"/>
          </a:xfrm>
          <a:prstGeom prst="rect">
            <a:avLst/>
          </a:prstGeom>
        </p:spPr>
        <p:txBody>
          <a:bodyPr anchor="t" rtlCol="false" tIns="0" lIns="0" bIns="0" rIns="0">
            <a:spAutoFit/>
          </a:bodyPr>
          <a:lstStyle/>
          <a:p>
            <a:pPr algn="l">
              <a:lnSpc>
                <a:spcPts val="3219"/>
              </a:lnSpc>
            </a:pPr>
            <a:r>
              <a:rPr lang="en-US" sz="2299" strike="noStrike" u="none">
                <a:solidFill>
                  <a:srgbClr val="171710"/>
                </a:solidFill>
                <a:latin typeface="Aileron Bold"/>
              </a:rPr>
              <a:t>Feedback Loops: </a:t>
            </a:r>
            <a:r>
              <a:rPr lang="en-US" sz="2299" strike="noStrike" u="none">
                <a:solidFill>
                  <a:srgbClr val="171710"/>
                </a:solidFill>
                <a:latin typeface="Aileron"/>
              </a:rPr>
              <a:t>Implement user feedback mechanisms to continuously refine the user experience</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171710"/>
        </a:solidFill>
      </p:bgPr>
    </p:bg>
    <p:spTree>
      <p:nvGrpSpPr>
        <p:cNvPr id="1" name=""/>
        <p:cNvGrpSpPr/>
        <p:nvPr/>
      </p:nvGrpSpPr>
      <p:grpSpPr>
        <a:xfrm>
          <a:off x="0" y="0"/>
          <a:ext cx="0" cy="0"/>
          <a:chOff x="0" y="0"/>
          <a:chExt cx="0" cy="0"/>
        </a:xfrm>
      </p:grpSpPr>
      <p:sp>
        <p:nvSpPr>
          <p:cNvPr name="Freeform 2" id="2"/>
          <p:cNvSpPr/>
          <p:nvPr/>
        </p:nvSpPr>
        <p:spPr>
          <a:xfrm flipH="false" flipV="false" rot="0">
            <a:off x="5664100" y="-169247"/>
            <a:ext cx="12819566" cy="10625493"/>
          </a:xfrm>
          <a:custGeom>
            <a:avLst/>
            <a:gdLst/>
            <a:ahLst/>
            <a:cxnLst/>
            <a:rect r="r" b="b" t="t" l="l"/>
            <a:pathLst>
              <a:path h="10625493" w="12819566">
                <a:moveTo>
                  <a:pt x="0" y="0"/>
                </a:moveTo>
                <a:lnTo>
                  <a:pt x="12819566" y="0"/>
                </a:lnTo>
                <a:lnTo>
                  <a:pt x="12819566" y="10625494"/>
                </a:lnTo>
                <a:lnTo>
                  <a:pt x="0" y="10625494"/>
                </a:lnTo>
                <a:lnTo>
                  <a:pt x="0" y="0"/>
                </a:lnTo>
                <a:close/>
              </a:path>
            </a:pathLst>
          </a:custGeom>
          <a:blipFill>
            <a:blip r:embed="rId2"/>
            <a:stretch>
              <a:fillRect l="-9629" t="0" r="-9629" b="0"/>
            </a:stretch>
          </a:blipFill>
        </p:spPr>
      </p:sp>
      <p:sp>
        <p:nvSpPr>
          <p:cNvPr name="AutoShape 3" id="3"/>
          <p:cNvSpPr/>
          <p:nvPr/>
        </p:nvSpPr>
        <p:spPr>
          <a:xfrm rot="0">
            <a:off x="1028700" y="1567557"/>
            <a:ext cx="9204771" cy="7151887"/>
          </a:xfrm>
          <a:prstGeom prst="rect">
            <a:avLst/>
          </a:prstGeom>
          <a:solidFill>
            <a:srgbClr val="F4F5F7">
              <a:alpha val="90980"/>
            </a:srgbClr>
          </a:solidFill>
        </p:spPr>
      </p:sp>
      <p:sp>
        <p:nvSpPr>
          <p:cNvPr name="TextBox 4" id="4"/>
          <p:cNvSpPr txBox="true"/>
          <p:nvPr/>
        </p:nvSpPr>
        <p:spPr>
          <a:xfrm rot="0">
            <a:off x="1532333" y="2294631"/>
            <a:ext cx="8263535" cy="6424812"/>
          </a:xfrm>
          <a:prstGeom prst="rect">
            <a:avLst/>
          </a:prstGeom>
        </p:spPr>
        <p:txBody>
          <a:bodyPr anchor="t" rtlCol="false" tIns="0" lIns="0" bIns="0" rIns="0">
            <a:spAutoFit/>
          </a:bodyPr>
          <a:lstStyle/>
          <a:p>
            <a:pPr algn="ctr">
              <a:lnSpc>
                <a:spcPts val="3401"/>
              </a:lnSpc>
              <a:spcBef>
                <a:spcPct val="0"/>
              </a:spcBef>
            </a:pPr>
            <a:r>
              <a:rPr lang="en-US" sz="2429">
                <a:solidFill>
                  <a:srgbClr val="000000"/>
                </a:solidFill>
                <a:latin typeface="Aileron"/>
              </a:rPr>
              <a:t>As we conclude, we invite you to envision a future where the vast mosaic of New York City's neighborhoods is seamlessly navigable right at your fingertips. Our NYC Neighborhood Insights Platform stands as a testament to the power of data, technology, and user-centric design. From the granular details of housing prices to the vibrant tapestry of community life, each feature of our platform is crafted to empower decision-making, foster community engagement, and enhance the urban experience for residents and visitors alike.</a:t>
            </a:r>
          </a:p>
          <a:p>
            <a:pPr algn="ctr">
              <a:lnSpc>
                <a:spcPts val="3401"/>
              </a:lnSpc>
              <a:spcBef>
                <a:spcPct val="0"/>
              </a:spcBef>
            </a:pPr>
          </a:p>
          <a:p>
            <a:pPr algn="ctr">
              <a:lnSpc>
                <a:spcPts val="3401"/>
              </a:lnSpc>
              <a:spcBef>
                <a:spcPct val="0"/>
              </a:spcBef>
            </a:pPr>
            <a:r>
              <a:rPr lang="en-US" sz="2429">
                <a:solidFill>
                  <a:srgbClr val="000000"/>
                </a:solidFill>
                <a:latin typeface="Aileron"/>
              </a:rPr>
              <a:t>Thank you for joining us on this journey of discovery and innovation.</a:t>
            </a:r>
          </a:p>
          <a:p>
            <a:pPr algn="ctr">
              <a:lnSpc>
                <a:spcPts val="3401"/>
              </a:lnSpc>
              <a:spcBef>
                <a:spcPct val="0"/>
              </a:spcBef>
            </a:pPr>
          </a:p>
          <a:p>
            <a:pPr algn="ctr">
              <a:lnSpc>
                <a:spcPts val="3401"/>
              </a:lnSpc>
              <a:spcBef>
                <a:spcPct val="0"/>
              </a:spcBef>
            </a:pP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4F5F7"/>
        </a:solidFill>
      </p:bgPr>
    </p:bg>
    <p:spTree>
      <p:nvGrpSpPr>
        <p:cNvPr id="1" name=""/>
        <p:cNvGrpSpPr/>
        <p:nvPr/>
      </p:nvGrpSpPr>
      <p:grpSpPr>
        <a:xfrm>
          <a:off x="0" y="0"/>
          <a:ext cx="0" cy="0"/>
          <a:chOff x="0" y="0"/>
          <a:chExt cx="0" cy="0"/>
        </a:xfrm>
      </p:grpSpPr>
      <p:pic>
        <p:nvPicPr>
          <p:cNvPr name="Picture 2" id="2">
            <a:hlinkClick action="ppaction://media"/>
          </p:cNvPr>
          <p:cNvPicPr>
            <a:picLocks noChangeAspect="true"/>
          </p:cNvPicPr>
          <p:nvPr>
            <a:videoFile r:link="rId3"/>
            <p:extLst>
              <p:ext uri="{DAA4B4D4-6D71-4841-9C94-3DE7FCFB9230}">
                <p14:media xmlns:p14="http://schemas.microsoft.com/office/powerpoint/2010/main" r:embed="rId4">
                  <p14:trim st="0.0000" end="15591.9247"/>
                </p14:media>
              </p:ext>
            </p:extLst>
          </p:nvPr>
        </p:nvPicPr>
        <p:blipFill>
          <a:blip r:embed="rId2"/>
          <a:srcRect l="0" t="24455" r="0" b="24455"/>
          <a:stretch>
            <a:fillRect/>
          </a:stretch>
        </p:blipFill>
        <p:spPr>
          <a:xfrm flipH="false" flipV="false" rot="0">
            <a:off x="-211923" y="5078901"/>
            <a:ext cx="18711846" cy="5377346"/>
          </a:xfrm>
          <a:prstGeom prst="rect">
            <a:avLst/>
          </a:prstGeom>
        </p:spPr>
      </p:pic>
      <p:grpSp>
        <p:nvGrpSpPr>
          <p:cNvPr name="Group 3" id="3"/>
          <p:cNvGrpSpPr/>
          <p:nvPr/>
        </p:nvGrpSpPr>
        <p:grpSpPr>
          <a:xfrm rot="0">
            <a:off x="1028700" y="1756523"/>
            <a:ext cx="15939233" cy="1705343"/>
            <a:chOff x="0" y="0"/>
            <a:chExt cx="21252311" cy="2273791"/>
          </a:xfrm>
        </p:grpSpPr>
        <p:sp>
          <p:nvSpPr>
            <p:cNvPr name="TextBox 4" id="4"/>
            <p:cNvSpPr txBox="true"/>
            <p:nvPr/>
          </p:nvSpPr>
          <p:spPr>
            <a:xfrm rot="0">
              <a:off x="0" y="0"/>
              <a:ext cx="21252309" cy="647700"/>
            </a:xfrm>
            <a:prstGeom prst="rect">
              <a:avLst/>
            </a:prstGeom>
          </p:spPr>
          <p:txBody>
            <a:bodyPr anchor="t" rtlCol="false" tIns="0" lIns="0" bIns="0" rIns="0">
              <a:spAutoFit/>
            </a:bodyPr>
            <a:lstStyle/>
            <a:p>
              <a:pPr>
                <a:lnSpc>
                  <a:spcPts val="3840"/>
                </a:lnSpc>
              </a:pPr>
              <a:r>
                <a:rPr lang="en-US" sz="3200" spc="288">
                  <a:solidFill>
                    <a:srgbClr val="171710"/>
                  </a:solidFill>
                  <a:latin typeface="Aileron Bold"/>
                </a:rPr>
                <a:t>MANAGING DATA TERM PROJECT PROPOSAL</a:t>
              </a:r>
            </a:p>
          </p:txBody>
        </p:sp>
        <p:sp>
          <p:nvSpPr>
            <p:cNvPr name="TextBox 5" id="5"/>
            <p:cNvSpPr txBox="true"/>
            <p:nvPr/>
          </p:nvSpPr>
          <p:spPr>
            <a:xfrm rot="0">
              <a:off x="0" y="978391"/>
              <a:ext cx="21252311" cy="1295400"/>
            </a:xfrm>
            <a:prstGeom prst="rect">
              <a:avLst/>
            </a:prstGeom>
          </p:spPr>
          <p:txBody>
            <a:bodyPr anchor="t" rtlCol="false" tIns="0" lIns="0" bIns="0" rIns="0">
              <a:spAutoFit/>
            </a:bodyPr>
            <a:lstStyle/>
            <a:p>
              <a:pPr>
                <a:lnSpc>
                  <a:spcPts val="7679"/>
                </a:lnSpc>
              </a:pPr>
              <a:r>
                <a:rPr lang="en-US" sz="6399">
                  <a:solidFill>
                    <a:srgbClr val="171710"/>
                  </a:solidFill>
                  <a:latin typeface="Aileron Heavy"/>
                </a:rPr>
                <a:t>THANKYOU</a:t>
              </a:r>
            </a:p>
          </p:txBody>
        </p:sp>
      </p:grpSp>
      <p:sp>
        <p:nvSpPr>
          <p:cNvPr name="TextBox 6" id="6"/>
          <p:cNvSpPr txBox="true"/>
          <p:nvPr/>
        </p:nvSpPr>
        <p:spPr>
          <a:xfrm rot="0">
            <a:off x="1028700" y="3741068"/>
            <a:ext cx="16230600" cy="347542"/>
          </a:xfrm>
          <a:prstGeom prst="rect">
            <a:avLst/>
          </a:prstGeom>
        </p:spPr>
        <p:txBody>
          <a:bodyPr anchor="t" rtlCol="false" tIns="0" lIns="0" bIns="0" rIns="0">
            <a:spAutoFit/>
          </a:bodyPr>
          <a:lstStyle/>
          <a:p>
            <a:pPr>
              <a:lnSpc>
                <a:spcPts val="2894"/>
              </a:lnSpc>
            </a:pPr>
            <a:r>
              <a:rPr lang="en-US" sz="2067" spc="20" u="sng">
                <a:solidFill>
                  <a:srgbClr val="171710"/>
                </a:solidFill>
                <a:latin typeface="Aileron Bold"/>
                <a:hlinkClick r:id="rId5" tooltip="https://docs.google.com/spreadsheets/d/1-jnD2LMULXEku6FPbpaj5q8n1WO-BXgafdVG9yJ8dJw/edit?usp=sharing"/>
              </a:rPr>
              <a:t>LINK TO THE TEAM AGREEMENT</a:t>
            </a:r>
          </a:p>
        </p:txBody>
      </p:sp>
    </p:spTree>
  </p:cSld>
  <p:clrMapOvr>
    <a:masterClrMapping/>
  </p:clrMapOvr>
  <p:timing>
    <p:tnLst>
      <p:par>
        <p:cTn dur="indefinite" restart="never" nodeType="tmRoot">
          <p:childTnLst>
            <p:video>
              <p:cMediaNode vol="100000">
                <p:cTn fill="hold" display="false">
                  <p:stCondLst>
                    <p:cond delay="indefinite"/>
                  </p:stCondLst>
                </p:cTn>
                <p:tgtEl>
                  <p:spTgt spid="2"/>
                </p:tgtEl>
              </p:cMediaNode>
            </p:video>
          </p:childTnLst>
        </p:cTn>
      </p:par>
    </p:tnLst>
  </p:timing>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9126" t="-1645" r="-3320" b="-22297"/>
            </a:stretch>
          </a:blipFill>
        </p:spPr>
      </p:sp>
      <p:sp>
        <p:nvSpPr>
          <p:cNvPr name="AutoShape 3" id="3"/>
          <p:cNvSpPr/>
          <p:nvPr/>
        </p:nvSpPr>
        <p:spPr>
          <a:xfrm rot="0">
            <a:off x="921553" y="1371475"/>
            <a:ext cx="15993709" cy="7886825"/>
          </a:xfrm>
          <a:prstGeom prst="rect">
            <a:avLst/>
          </a:prstGeom>
          <a:solidFill>
            <a:srgbClr val="040606">
              <a:alpha val="83922"/>
            </a:srgbClr>
          </a:solidFill>
        </p:spPr>
      </p:sp>
      <p:sp>
        <p:nvSpPr>
          <p:cNvPr name="TextBox 4" id="4"/>
          <p:cNvSpPr txBox="true"/>
          <p:nvPr/>
        </p:nvSpPr>
        <p:spPr>
          <a:xfrm rot="0">
            <a:off x="1574411" y="2609599"/>
            <a:ext cx="15025816" cy="6610350"/>
          </a:xfrm>
          <a:prstGeom prst="rect">
            <a:avLst/>
          </a:prstGeom>
        </p:spPr>
        <p:txBody>
          <a:bodyPr anchor="t" rtlCol="false" tIns="0" lIns="0" bIns="0" rIns="0">
            <a:spAutoFit/>
          </a:bodyPr>
          <a:lstStyle/>
          <a:p>
            <a:pPr>
              <a:lnSpc>
                <a:spcPts val="2520"/>
              </a:lnSpc>
            </a:pPr>
            <a:r>
              <a:rPr lang="en-US" sz="2100" spc="126">
                <a:solidFill>
                  <a:srgbClr val="F4F5F7"/>
                </a:solidFill>
                <a:latin typeface="Aileron"/>
              </a:rPr>
              <a:t>Think of our </a:t>
            </a:r>
            <a:r>
              <a:rPr lang="en-US" sz="2100" spc="126">
                <a:solidFill>
                  <a:srgbClr val="F4F5F7"/>
                </a:solidFill>
                <a:latin typeface="Aileron Bold"/>
              </a:rPr>
              <a:t>NYC Neighborhood Insights Platform</a:t>
            </a:r>
            <a:r>
              <a:rPr lang="en-US" sz="2100" spc="126">
                <a:solidFill>
                  <a:srgbClr val="F4F5F7"/>
                </a:solidFill>
                <a:latin typeface="Aileron"/>
              </a:rPr>
              <a:t> as a digital compass aimed at demystifying NYC's five boroughs—Queens, The Bronx, Manhattan, Staten Island, and Brooklyn. It's designed to serve as an all-encompassing guide, akin to having a local New Yorker by your side.</a:t>
            </a:r>
          </a:p>
          <a:p>
            <a:pPr>
              <a:lnSpc>
                <a:spcPts val="2520"/>
              </a:lnSpc>
            </a:pPr>
          </a:p>
          <a:p>
            <a:pPr>
              <a:lnSpc>
                <a:spcPts val="2520"/>
              </a:lnSpc>
            </a:pPr>
            <a:r>
              <a:rPr lang="en-US" sz="2100" spc="126">
                <a:solidFill>
                  <a:srgbClr val="F4F5F7"/>
                </a:solidFill>
                <a:latin typeface="Aileron Bold"/>
              </a:rPr>
              <a:t>What Sets Us Apart:</a:t>
            </a:r>
          </a:p>
          <a:p>
            <a:pPr>
              <a:lnSpc>
                <a:spcPts val="2520"/>
              </a:lnSpc>
            </a:pPr>
          </a:p>
          <a:p>
            <a:pPr>
              <a:lnSpc>
                <a:spcPts val="2520"/>
              </a:lnSpc>
            </a:pPr>
            <a:r>
              <a:rPr lang="en-US" sz="2100" spc="126">
                <a:solidFill>
                  <a:srgbClr val="F4F5F7"/>
                </a:solidFill>
                <a:latin typeface="Aileron Bold"/>
              </a:rPr>
              <a:t>Hyper-Localized Information: </a:t>
            </a:r>
            <a:r>
              <a:rPr lang="en-US" sz="2100" spc="126">
                <a:solidFill>
                  <a:srgbClr val="F4F5F7"/>
                </a:solidFill>
                <a:latin typeface="Aileron"/>
              </a:rPr>
              <a:t>Dive into the heart of each neighborhood with insights from reliable and exhaustive data, including housing prices, crime statistics, and neighborhood amenities.</a:t>
            </a:r>
          </a:p>
          <a:p>
            <a:pPr>
              <a:lnSpc>
                <a:spcPts val="2520"/>
              </a:lnSpc>
            </a:pPr>
          </a:p>
          <a:p>
            <a:pPr>
              <a:lnSpc>
                <a:spcPts val="2520"/>
              </a:lnSpc>
            </a:pPr>
            <a:r>
              <a:rPr lang="en-US" sz="2100" spc="126">
                <a:solidFill>
                  <a:srgbClr val="F4F5F7"/>
                </a:solidFill>
                <a:latin typeface="Aileron Bold"/>
              </a:rPr>
              <a:t>Dynamic Search Interface: </a:t>
            </a:r>
            <a:r>
              <a:rPr lang="en-US" sz="2100" spc="126">
                <a:solidFill>
                  <a:srgbClr val="F4F5F7"/>
                </a:solidFill>
                <a:latin typeface="Aileron"/>
              </a:rPr>
              <a:t>Enter a borough name or zip code and unlock a trove of insights—from the bustling streets of Manhattan to the serene suburbs of Staten Island. </a:t>
            </a:r>
          </a:p>
          <a:p>
            <a:pPr>
              <a:lnSpc>
                <a:spcPts val="2520"/>
              </a:lnSpc>
            </a:pPr>
          </a:p>
          <a:p>
            <a:pPr>
              <a:lnSpc>
                <a:spcPts val="2520"/>
              </a:lnSpc>
            </a:pPr>
            <a:r>
              <a:rPr lang="en-US" sz="2100" spc="126">
                <a:solidFill>
                  <a:srgbClr val="F4F5F7"/>
                </a:solidFill>
                <a:latin typeface="Aileron Bold"/>
              </a:rPr>
              <a:t>User-Centric Design: </a:t>
            </a:r>
            <a:r>
              <a:rPr lang="en-US" sz="2100" spc="126">
                <a:solidFill>
                  <a:srgbClr val="F4F5F7"/>
                </a:solidFill>
                <a:latin typeface="Aileron"/>
              </a:rPr>
              <a:t>Whether you're a student seeking affordable housing, a tourist exploring the city, a family looking for a vibrant community, or an investor analyzing market potential, our platform curates information tailored to your needs.</a:t>
            </a:r>
          </a:p>
          <a:p>
            <a:pPr>
              <a:lnSpc>
                <a:spcPts val="2520"/>
              </a:lnSpc>
            </a:pPr>
          </a:p>
          <a:p>
            <a:pPr>
              <a:lnSpc>
                <a:spcPts val="2520"/>
              </a:lnSpc>
            </a:pPr>
            <a:r>
              <a:rPr lang="en-US" sz="2100" spc="126">
                <a:solidFill>
                  <a:srgbClr val="F4F5F7"/>
                </a:solidFill>
                <a:latin typeface="Aileron Bold"/>
              </a:rPr>
              <a:t>Interactive Visualizations &amp;</a:t>
            </a:r>
            <a:r>
              <a:rPr lang="en-US" sz="2100" spc="126">
                <a:solidFill>
                  <a:srgbClr val="F4F5F7"/>
                </a:solidFill>
                <a:latin typeface="Aileron"/>
              </a:rPr>
              <a:t> AI Chatbot: Engaging maps and charts provide clear visualizations of data, simplifying interpretation and comparison between neighborhoods, complemented by an AI-powered chatbot that delivers precise information based on user queries.</a:t>
            </a:r>
          </a:p>
          <a:p>
            <a:pPr>
              <a:lnSpc>
                <a:spcPts val="2520"/>
              </a:lnSpc>
            </a:pPr>
          </a:p>
          <a:p>
            <a:pPr>
              <a:lnSpc>
                <a:spcPts val="2520"/>
              </a:lnSpc>
            </a:pPr>
          </a:p>
        </p:txBody>
      </p:sp>
      <p:sp>
        <p:nvSpPr>
          <p:cNvPr name="TextBox 5" id="5"/>
          <p:cNvSpPr txBox="true"/>
          <p:nvPr/>
        </p:nvSpPr>
        <p:spPr>
          <a:xfrm rot="0">
            <a:off x="1574411" y="1824037"/>
            <a:ext cx="14920539" cy="571500"/>
          </a:xfrm>
          <a:prstGeom prst="rect">
            <a:avLst/>
          </a:prstGeom>
        </p:spPr>
        <p:txBody>
          <a:bodyPr anchor="t" rtlCol="false" tIns="0" lIns="0" bIns="0" rIns="0">
            <a:spAutoFit/>
          </a:bodyPr>
          <a:lstStyle/>
          <a:p>
            <a:pPr>
              <a:lnSpc>
                <a:spcPts val="4440"/>
              </a:lnSpc>
            </a:pPr>
            <a:r>
              <a:rPr lang="en-US" sz="3700" spc="111">
                <a:solidFill>
                  <a:srgbClr val="F4F5F7"/>
                </a:solidFill>
                <a:latin typeface="Aileron Bold"/>
              </a:rPr>
              <a:t>NYC AT YOUR FINGERTIPS</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9126" t="-1645" r="-3320" b="-22297"/>
            </a:stretch>
          </a:blipFill>
        </p:spPr>
      </p:sp>
      <p:sp>
        <p:nvSpPr>
          <p:cNvPr name="AutoShape 3" id="3"/>
          <p:cNvSpPr/>
          <p:nvPr/>
        </p:nvSpPr>
        <p:spPr>
          <a:xfrm rot="0">
            <a:off x="1414252" y="2368259"/>
            <a:ext cx="15423507" cy="5550482"/>
          </a:xfrm>
          <a:prstGeom prst="rect">
            <a:avLst/>
          </a:prstGeom>
          <a:solidFill>
            <a:srgbClr val="F4F5F7">
              <a:alpha val="83922"/>
            </a:srgbClr>
          </a:solidFill>
        </p:spPr>
      </p:sp>
      <p:sp>
        <p:nvSpPr>
          <p:cNvPr name="Freeform 4" id="4"/>
          <p:cNvSpPr/>
          <p:nvPr/>
        </p:nvSpPr>
        <p:spPr>
          <a:xfrm flipH="false" flipV="false" rot="0">
            <a:off x="2234134" y="4597133"/>
            <a:ext cx="1637778" cy="1637778"/>
          </a:xfrm>
          <a:custGeom>
            <a:avLst/>
            <a:gdLst/>
            <a:ahLst/>
            <a:cxnLst/>
            <a:rect r="r" b="b" t="t" l="l"/>
            <a:pathLst>
              <a:path h="1637778" w="1637778">
                <a:moveTo>
                  <a:pt x="0" y="0"/>
                </a:moveTo>
                <a:lnTo>
                  <a:pt x="1637777" y="0"/>
                </a:lnTo>
                <a:lnTo>
                  <a:pt x="1637777" y="1637777"/>
                </a:lnTo>
                <a:lnTo>
                  <a:pt x="0" y="1637777"/>
                </a:lnTo>
                <a:lnTo>
                  <a:pt x="0" y="0"/>
                </a:lnTo>
                <a:close/>
              </a:path>
            </a:pathLst>
          </a:custGeom>
          <a:blipFill>
            <a:blip r:embed="rId3"/>
            <a:stretch>
              <a:fillRect l="0" t="0" r="0" b="0"/>
            </a:stretch>
          </a:blipFill>
        </p:spPr>
      </p:sp>
      <p:sp>
        <p:nvSpPr>
          <p:cNvPr name="Freeform 5" id="5"/>
          <p:cNvSpPr/>
          <p:nvPr/>
        </p:nvSpPr>
        <p:spPr>
          <a:xfrm flipH="false" flipV="false" rot="0">
            <a:off x="5157786" y="4685832"/>
            <a:ext cx="1412309" cy="1460379"/>
          </a:xfrm>
          <a:custGeom>
            <a:avLst/>
            <a:gdLst/>
            <a:ahLst/>
            <a:cxnLst/>
            <a:rect r="r" b="b" t="t" l="l"/>
            <a:pathLst>
              <a:path h="1460379" w="1412309">
                <a:moveTo>
                  <a:pt x="0" y="0"/>
                </a:moveTo>
                <a:lnTo>
                  <a:pt x="1412309" y="0"/>
                </a:lnTo>
                <a:lnTo>
                  <a:pt x="1412309" y="1460379"/>
                </a:lnTo>
                <a:lnTo>
                  <a:pt x="0" y="146037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7855970" y="4685832"/>
            <a:ext cx="3130116" cy="1476448"/>
          </a:xfrm>
          <a:custGeom>
            <a:avLst/>
            <a:gdLst/>
            <a:ahLst/>
            <a:cxnLst/>
            <a:rect r="r" b="b" t="t" l="l"/>
            <a:pathLst>
              <a:path h="1476448" w="3130116">
                <a:moveTo>
                  <a:pt x="0" y="0"/>
                </a:moveTo>
                <a:lnTo>
                  <a:pt x="3130116" y="0"/>
                </a:lnTo>
                <a:lnTo>
                  <a:pt x="3130116" y="1476448"/>
                </a:lnTo>
                <a:lnTo>
                  <a:pt x="0" y="147644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12082917" y="4518724"/>
            <a:ext cx="975366" cy="1716186"/>
          </a:xfrm>
          <a:custGeom>
            <a:avLst/>
            <a:gdLst/>
            <a:ahLst/>
            <a:cxnLst/>
            <a:rect r="r" b="b" t="t" l="l"/>
            <a:pathLst>
              <a:path h="1716186" w="975366">
                <a:moveTo>
                  <a:pt x="0" y="0"/>
                </a:moveTo>
                <a:lnTo>
                  <a:pt x="975366" y="0"/>
                </a:lnTo>
                <a:lnTo>
                  <a:pt x="975366" y="1716186"/>
                </a:lnTo>
                <a:lnTo>
                  <a:pt x="0" y="171618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8" id="8"/>
          <p:cNvSpPr/>
          <p:nvPr/>
        </p:nvSpPr>
        <p:spPr>
          <a:xfrm flipH="false" flipV="false" rot="0">
            <a:off x="14388705" y="4699928"/>
            <a:ext cx="1542766" cy="1353777"/>
          </a:xfrm>
          <a:custGeom>
            <a:avLst/>
            <a:gdLst/>
            <a:ahLst/>
            <a:cxnLst/>
            <a:rect r="r" b="b" t="t" l="l"/>
            <a:pathLst>
              <a:path h="1353777" w="1542766">
                <a:moveTo>
                  <a:pt x="0" y="0"/>
                </a:moveTo>
                <a:lnTo>
                  <a:pt x="1542766" y="0"/>
                </a:lnTo>
                <a:lnTo>
                  <a:pt x="1542766" y="1353778"/>
                </a:lnTo>
                <a:lnTo>
                  <a:pt x="0" y="1353778"/>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9" id="9"/>
          <p:cNvSpPr txBox="true"/>
          <p:nvPr/>
        </p:nvSpPr>
        <p:spPr>
          <a:xfrm rot="0">
            <a:off x="2014210" y="2963382"/>
            <a:ext cx="13426985" cy="552450"/>
          </a:xfrm>
          <a:prstGeom prst="rect">
            <a:avLst/>
          </a:prstGeom>
        </p:spPr>
        <p:txBody>
          <a:bodyPr anchor="t" rtlCol="false" tIns="0" lIns="0" bIns="0" rIns="0">
            <a:spAutoFit/>
          </a:bodyPr>
          <a:lstStyle/>
          <a:p>
            <a:pPr>
              <a:lnSpc>
                <a:spcPts val="4320"/>
              </a:lnSpc>
            </a:pPr>
            <a:r>
              <a:rPr lang="en-US" sz="3600" spc="107">
                <a:solidFill>
                  <a:srgbClr val="171710"/>
                </a:solidFill>
                <a:latin typeface="Aileron Bold"/>
              </a:rPr>
              <a:t>WHO IS NYC INSIGHTS PLATFORM FOR? </a:t>
            </a:r>
          </a:p>
        </p:txBody>
      </p:sp>
      <p:sp>
        <p:nvSpPr>
          <p:cNvPr name="TextBox 10" id="10"/>
          <p:cNvSpPr txBox="true"/>
          <p:nvPr/>
        </p:nvSpPr>
        <p:spPr>
          <a:xfrm rot="0">
            <a:off x="2234134" y="6544271"/>
            <a:ext cx="2714835" cy="372745"/>
          </a:xfrm>
          <a:prstGeom prst="rect">
            <a:avLst/>
          </a:prstGeom>
        </p:spPr>
        <p:txBody>
          <a:bodyPr anchor="t" rtlCol="false" tIns="0" lIns="0" bIns="0" rIns="0">
            <a:spAutoFit/>
          </a:bodyPr>
          <a:lstStyle/>
          <a:p>
            <a:pPr>
              <a:lnSpc>
                <a:spcPts val="3079"/>
              </a:lnSpc>
              <a:spcBef>
                <a:spcPct val="0"/>
              </a:spcBef>
            </a:pPr>
            <a:r>
              <a:rPr lang="en-US" sz="2199">
                <a:solidFill>
                  <a:srgbClr val="171710"/>
                </a:solidFill>
                <a:latin typeface="Aileron Bold"/>
              </a:rPr>
              <a:t>RELOCATORS</a:t>
            </a:r>
          </a:p>
        </p:txBody>
      </p:sp>
      <p:sp>
        <p:nvSpPr>
          <p:cNvPr name="TextBox 11" id="11"/>
          <p:cNvSpPr txBox="true"/>
          <p:nvPr/>
        </p:nvSpPr>
        <p:spPr>
          <a:xfrm rot="0">
            <a:off x="5212678" y="6544271"/>
            <a:ext cx="2714835" cy="372745"/>
          </a:xfrm>
          <a:prstGeom prst="rect">
            <a:avLst/>
          </a:prstGeom>
        </p:spPr>
        <p:txBody>
          <a:bodyPr anchor="t" rtlCol="false" tIns="0" lIns="0" bIns="0" rIns="0">
            <a:spAutoFit/>
          </a:bodyPr>
          <a:lstStyle/>
          <a:p>
            <a:pPr>
              <a:lnSpc>
                <a:spcPts val="3079"/>
              </a:lnSpc>
              <a:spcBef>
                <a:spcPct val="0"/>
              </a:spcBef>
            </a:pPr>
            <a:r>
              <a:rPr lang="en-US" sz="2199">
                <a:solidFill>
                  <a:srgbClr val="171710"/>
                </a:solidFill>
                <a:latin typeface="Aileron Bold"/>
              </a:rPr>
              <a:t>INVESTORS</a:t>
            </a:r>
          </a:p>
        </p:txBody>
      </p:sp>
      <p:sp>
        <p:nvSpPr>
          <p:cNvPr name="TextBox 12" id="12"/>
          <p:cNvSpPr txBox="true"/>
          <p:nvPr/>
        </p:nvSpPr>
        <p:spPr>
          <a:xfrm rot="0">
            <a:off x="7598863" y="6544271"/>
            <a:ext cx="3636211" cy="763270"/>
          </a:xfrm>
          <a:prstGeom prst="rect">
            <a:avLst/>
          </a:prstGeom>
        </p:spPr>
        <p:txBody>
          <a:bodyPr anchor="t" rtlCol="false" tIns="0" lIns="0" bIns="0" rIns="0">
            <a:spAutoFit/>
          </a:bodyPr>
          <a:lstStyle/>
          <a:p>
            <a:pPr algn="ctr">
              <a:lnSpc>
                <a:spcPts val="3079"/>
              </a:lnSpc>
            </a:pPr>
            <a:r>
              <a:rPr lang="en-US" sz="2199">
                <a:solidFill>
                  <a:srgbClr val="171710"/>
                </a:solidFill>
                <a:latin typeface="Aileron Bold"/>
              </a:rPr>
              <a:t>URBAN PLANNERS/</a:t>
            </a:r>
          </a:p>
          <a:p>
            <a:pPr algn="ctr">
              <a:lnSpc>
                <a:spcPts val="3079"/>
              </a:lnSpc>
              <a:spcBef>
                <a:spcPct val="0"/>
              </a:spcBef>
            </a:pPr>
            <a:r>
              <a:rPr lang="en-US" sz="2199">
                <a:solidFill>
                  <a:srgbClr val="171710"/>
                </a:solidFill>
                <a:latin typeface="Aileron Bold"/>
              </a:rPr>
              <a:t>BUSINESSES</a:t>
            </a:r>
          </a:p>
        </p:txBody>
      </p:sp>
      <p:sp>
        <p:nvSpPr>
          <p:cNvPr name="TextBox 13" id="13"/>
          <p:cNvSpPr txBox="true"/>
          <p:nvPr/>
        </p:nvSpPr>
        <p:spPr>
          <a:xfrm rot="0">
            <a:off x="10752495" y="6544271"/>
            <a:ext cx="3636211" cy="372745"/>
          </a:xfrm>
          <a:prstGeom prst="rect">
            <a:avLst/>
          </a:prstGeom>
        </p:spPr>
        <p:txBody>
          <a:bodyPr anchor="t" rtlCol="false" tIns="0" lIns="0" bIns="0" rIns="0">
            <a:spAutoFit/>
          </a:bodyPr>
          <a:lstStyle/>
          <a:p>
            <a:pPr algn="ctr">
              <a:lnSpc>
                <a:spcPts val="3079"/>
              </a:lnSpc>
              <a:spcBef>
                <a:spcPct val="0"/>
              </a:spcBef>
            </a:pPr>
            <a:r>
              <a:rPr lang="en-US" sz="2199">
                <a:solidFill>
                  <a:srgbClr val="171710"/>
                </a:solidFill>
                <a:latin typeface="Aileron Bold"/>
              </a:rPr>
              <a:t>VISITORS</a:t>
            </a:r>
          </a:p>
        </p:txBody>
      </p:sp>
      <p:sp>
        <p:nvSpPr>
          <p:cNvPr name="TextBox 14" id="14"/>
          <p:cNvSpPr txBox="true"/>
          <p:nvPr/>
        </p:nvSpPr>
        <p:spPr>
          <a:xfrm rot="0">
            <a:off x="13384978" y="6544271"/>
            <a:ext cx="3636211" cy="372745"/>
          </a:xfrm>
          <a:prstGeom prst="rect">
            <a:avLst/>
          </a:prstGeom>
        </p:spPr>
        <p:txBody>
          <a:bodyPr anchor="t" rtlCol="false" tIns="0" lIns="0" bIns="0" rIns="0">
            <a:spAutoFit/>
          </a:bodyPr>
          <a:lstStyle/>
          <a:p>
            <a:pPr algn="ctr">
              <a:lnSpc>
                <a:spcPts val="3079"/>
              </a:lnSpc>
              <a:spcBef>
                <a:spcPct val="0"/>
              </a:spcBef>
            </a:pPr>
            <a:r>
              <a:rPr lang="en-US" sz="2199">
                <a:solidFill>
                  <a:srgbClr val="171710"/>
                </a:solidFill>
                <a:latin typeface="Aileron Bold"/>
              </a:rPr>
              <a:t>NEW YORKERS</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9126" t="-1645" r="-3320" b="-22297"/>
            </a:stretch>
          </a:blipFill>
        </p:spPr>
      </p:sp>
      <p:sp>
        <p:nvSpPr>
          <p:cNvPr name="AutoShape 3" id="3"/>
          <p:cNvSpPr/>
          <p:nvPr/>
        </p:nvSpPr>
        <p:spPr>
          <a:xfrm rot="0">
            <a:off x="663307" y="641550"/>
            <a:ext cx="16615804" cy="9089299"/>
          </a:xfrm>
          <a:prstGeom prst="rect">
            <a:avLst/>
          </a:prstGeom>
          <a:solidFill>
            <a:srgbClr val="040606">
              <a:alpha val="83922"/>
            </a:srgbClr>
          </a:solidFill>
        </p:spPr>
      </p:sp>
      <p:sp>
        <p:nvSpPr>
          <p:cNvPr name="Freeform 4" id="4"/>
          <p:cNvSpPr/>
          <p:nvPr/>
        </p:nvSpPr>
        <p:spPr>
          <a:xfrm flipH="false" flipV="false" rot="0">
            <a:off x="3789994" y="4443002"/>
            <a:ext cx="888152" cy="835343"/>
          </a:xfrm>
          <a:custGeom>
            <a:avLst/>
            <a:gdLst/>
            <a:ahLst/>
            <a:cxnLst/>
            <a:rect r="r" b="b" t="t" l="l"/>
            <a:pathLst>
              <a:path h="835343" w="888152">
                <a:moveTo>
                  <a:pt x="0" y="0"/>
                </a:moveTo>
                <a:lnTo>
                  <a:pt x="888151" y="0"/>
                </a:lnTo>
                <a:lnTo>
                  <a:pt x="888151" y="835343"/>
                </a:lnTo>
                <a:lnTo>
                  <a:pt x="0" y="835343"/>
                </a:lnTo>
                <a:lnTo>
                  <a:pt x="0" y="0"/>
                </a:lnTo>
                <a:close/>
              </a:path>
            </a:pathLst>
          </a:custGeom>
          <a:blipFill>
            <a:blip r:embed="rId3"/>
            <a:stretch>
              <a:fillRect l="0" t="0" r="0" b="0"/>
            </a:stretch>
          </a:blipFill>
        </p:spPr>
      </p:sp>
      <p:sp>
        <p:nvSpPr>
          <p:cNvPr name="Freeform 5" id="5"/>
          <p:cNvSpPr/>
          <p:nvPr/>
        </p:nvSpPr>
        <p:spPr>
          <a:xfrm flipH="false" flipV="false" rot="0">
            <a:off x="4954057" y="4572003"/>
            <a:ext cx="1713843" cy="661220"/>
          </a:xfrm>
          <a:custGeom>
            <a:avLst/>
            <a:gdLst/>
            <a:ahLst/>
            <a:cxnLst/>
            <a:rect r="r" b="b" t="t" l="l"/>
            <a:pathLst>
              <a:path h="661220" w="1713843">
                <a:moveTo>
                  <a:pt x="0" y="0"/>
                </a:moveTo>
                <a:lnTo>
                  <a:pt x="1713844" y="0"/>
                </a:lnTo>
                <a:lnTo>
                  <a:pt x="1713844" y="661221"/>
                </a:lnTo>
                <a:lnTo>
                  <a:pt x="0" y="661221"/>
                </a:lnTo>
                <a:lnTo>
                  <a:pt x="0" y="0"/>
                </a:lnTo>
                <a:close/>
              </a:path>
            </a:pathLst>
          </a:custGeom>
          <a:blipFill>
            <a:blip r:embed="rId4"/>
            <a:stretch>
              <a:fillRect l="0" t="-38274" r="0" b="-55871"/>
            </a:stretch>
          </a:blipFill>
        </p:spPr>
      </p:sp>
      <p:sp>
        <p:nvSpPr>
          <p:cNvPr name="Freeform 6" id="6"/>
          <p:cNvSpPr/>
          <p:nvPr/>
        </p:nvSpPr>
        <p:spPr>
          <a:xfrm flipH="false" flipV="false" rot="0">
            <a:off x="14987505" y="4160077"/>
            <a:ext cx="974304" cy="1216668"/>
          </a:xfrm>
          <a:custGeom>
            <a:avLst/>
            <a:gdLst/>
            <a:ahLst/>
            <a:cxnLst/>
            <a:rect r="r" b="b" t="t" l="l"/>
            <a:pathLst>
              <a:path h="1216668" w="974304">
                <a:moveTo>
                  <a:pt x="0" y="0"/>
                </a:moveTo>
                <a:lnTo>
                  <a:pt x="974304" y="0"/>
                </a:lnTo>
                <a:lnTo>
                  <a:pt x="974304" y="1216668"/>
                </a:lnTo>
                <a:lnTo>
                  <a:pt x="0" y="1216668"/>
                </a:lnTo>
                <a:lnTo>
                  <a:pt x="0" y="0"/>
                </a:lnTo>
                <a:close/>
              </a:path>
            </a:pathLst>
          </a:custGeom>
          <a:blipFill>
            <a:blip r:embed="rId5"/>
            <a:stretch>
              <a:fillRect l="0" t="0" r="0" b="0"/>
            </a:stretch>
          </a:blipFill>
        </p:spPr>
      </p:sp>
      <p:sp>
        <p:nvSpPr>
          <p:cNvPr name="Freeform 7" id="7"/>
          <p:cNvSpPr/>
          <p:nvPr/>
        </p:nvSpPr>
        <p:spPr>
          <a:xfrm flipH="false" flipV="false" rot="0">
            <a:off x="12135320" y="4768411"/>
            <a:ext cx="1839050" cy="417788"/>
          </a:xfrm>
          <a:custGeom>
            <a:avLst/>
            <a:gdLst/>
            <a:ahLst/>
            <a:cxnLst/>
            <a:rect r="r" b="b" t="t" l="l"/>
            <a:pathLst>
              <a:path h="417788" w="1839050">
                <a:moveTo>
                  <a:pt x="0" y="0"/>
                </a:moveTo>
                <a:lnTo>
                  <a:pt x="1839050" y="0"/>
                </a:lnTo>
                <a:lnTo>
                  <a:pt x="1839050" y="417789"/>
                </a:lnTo>
                <a:lnTo>
                  <a:pt x="0" y="417789"/>
                </a:lnTo>
                <a:lnTo>
                  <a:pt x="0" y="0"/>
                </a:lnTo>
                <a:close/>
              </a:path>
            </a:pathLst>
          </a:custGeom>
          <a:blipFill>
            <a:blip r:embed="rId6"/>
            <a:stretch>
              <a:fillRect l="0" t="0" r="0" b="0"/>
            </a:stretch>
          </a:blipFill>
        </p:spPr>
      </p:sp>
      <p:sp>
        <p:nvSpPr>
          <p:cNvPr name="Freeform 8" id="8"/>
          <p:cNvSpPr/>
          <p:nvPr/>
        </p:nvSpPr>
        <p:spPr>
          <a:xfrm flipH="false" flipV="false" rot="0">
            <a:off x="8583993" y="4701545"/>
            <a:ext cx="2699870" cy="484655"/>
          </a:xfrm>
          <a:custGeom>
            <a:avLst/>
            <a:gdLst/>
            <a:ahLst/>
            <a:cxnLst/>
            <a:rect r="r" b="b" t="t" l="l"/>
            <a:pathLst>
              <a:path h="484655" w="2699870">
                <a:moveTo>
                  <a:pt x="0" y="0"/>
                </a:moveTo>
                <a:lnTo>
                  <a:pt x="2699870" y="0"/>
                </a:lnTo>
                <a:lnTo>
                  <a:pt x="2699870" y="484655"/>
                </a:lnTo>
                <a:lnTo>
                  <a:pt x="0" y="484655"/>
                </a:lnTo>
                <a:lnTo>
                  <a:pt x="0" y="0"/>
                </a:lnTo>
                <a:close/>
              </a:path>
            </a:pathLst>
          </a:custGeom>
          <a:blipFill>
            <a:blip r:embed="rId7"/>
            <a:stretch>
              <a:fillRect l="0" t="-54827" r="-4542" b="-65963"/>
            </a:stretch>
          </a:blipFill>
        </p:spPr>
      </p:sp>
      <p:sp>
        <p:nvSpPr>
          <p:cNvPr name="Freeform 9" id="9"/>
          <p:cNvSpPr/>
          <p:nvPr/>
        </p:nvSpPr>
        <p:spPr>
          <a:xfrm flipH="false" flipV="false" rot="0">
            <a:off x="1475042" y="4619027"/>
            <a:ext cx="1639123" cy="567172"/>
          </a:xfrm>
          <a:custGeom>
            <a:avLst/>
            <a:gdLst/>
            <a:ahLst/>
            <a:cxnLst/>
            <a:rect r="r" b="b" t="t" l="l"/>
            <a:pathLst>
              <a:path h="567172" w="1639123">
                <a:moveTo>
                  <a:pt x="0" y="0"/>
                </a:moveTo>
                <a:lnTo>
                  <a:pt x="1639123" y="0"/>
                </a:lnTo>
                <a:lnTo>
                  <a:pt x="1639123" y="567173"/>
                </a:lnTo>
                <a:lnTo>
                  <a:pt x="0" y="567173"/>
                </a:lnTo>
                <a:lnTo>
                  <a:pt x="0" y="0"/>
                </a:lnTo>
                <a:close/>
              </a:path>
            </a:pathLst>
          </a:custGeom>
          <a:blipFill>
            <a:blip r:embed="rId8"/>
            <a:stretch>
              <a:fillRect l="0" t="-90279" r="0" b="-98719"/>
            </a:stretch>
          </a:blipFill>
        </p:spPr>
      </p:sp>
      <p:sp>
        <p:nvSpPr>
          <p:cNvPr name="Freeform 10" id="10"/>
          <p:cNvSpPr/>
          <p:nvPr/>
        </p:nvSpPr>
        <p:spPr>
          <a:xfrm flipH="false" flipV="false" rot="0">
            <a:off x="7438855" y="4432834"/>
            <a:ext cx="868913" cy="835883"/>
          </a:xfrm>
          <a:custGeom>
            <a:avLst/>
            <a:gdLst/>
            <a:ahLst/>
            <a:cxnLst/>
            <a:rect r="r" b="b" t="t" l="l"/>
            <a:pathLst>
              <a:path h="835883" w="868913">
                <a:moveTo>
                  <a:pt x="0" y="0"/>
                </a:moveTo>
                <a:lnTo>
                  <a:pt x="868913" y="0"/>
                </a:lnTo>
                <a:lnTo>
                  <a:pt x="868913" y="835883"/>
                </a:lnTo>
                <a:lnTo>
                  <a:pt x="0" y="835883"/>
                </a:lnTo>
                <a:lnTo>
                  <a:pt x="0" y="0"/>
                </a:lnTo>
                <a:close/>
              </a:path>
            </a:pathLst>
          </a:custGeom>
          <a:blipFill>
            <a:blip r:embed="rId9"/>
            <a:stretch>
              <a:fillRect l="-39065" t="-7825" r="-36008" b="-5201"/>
            </a:stretch>
          </a:blipFill>
        </p:spPr>
      </p:sp>
      <p:sp>
        <p:nvSpPr>
          <p:cNvPr name="TextBox 11" id="11"/>
          <p:cNvSpPr txBox="true"/>
          <p:nvPr/>
        </p:nvSpPr>
        <p:spPr>
          <a:xfrm rot="0">
            <a:off x="1475042" y="2358487"/>
            <a:ext cx="14992335" cy="1243966"/>
          </a:xfrm>
          <a:prstGeom prst="rect">
            <a:avLst/>
          </a:prstGeom>
        </p:spPr>
        <p:txBody>
          <a:bodyPr anchor="t" rtlCol="false" tIns="0" lIns="0" bIns="0" rIns="0">
            <a:spAutoFit/>
          </a:bodyPr>
          <a:lstStyle/>
          <a:p>
            <a:pPr>
              <a:lnSpc>
                <a:spcPts val="3359"/>
              </a:lnSpc>
              <a:spcBef>
                <a:spcPct val="0"/>
              </a:spcBef>
            </a:pPr>
            <a:r>
              <a:rPr lang="en-US" sz="2399">
                <a:solidFill>
                  <a:srgbClr val="FFFFFF"/>
                </a:solidFill>
                <a:latin typeface="Aileron"/>
              </a:rPr>
              <a:t>Our project utilizes publicly available data from municipal and state databases, real estate listings, Kaggle datasets, and demographic surveys. We've gathered borough-level information from these sources and, where possible, enhanced our platform with zip code-level data for greater detail. </a:t>
            </a:r>
          </a:p>
        </p:txBody>
      </p:sp>
      <p:sp>
        <p:nvSpPr>
          <p:cNvPr name="TextBox 12" id="12"/>
          <p:cNvSpPr txBox="true"/>
          <p:nvPr/>
        </p:nvSpPr>
        <p:spPr>
          <a:xfrm rot="0">
            <a:off x="1475042" y="1310737"/>
            <a:ext cx="13426985" cy="571500"/>
          </a:xfrm>
          <a:prstGeom prst="rect">
            <a:avLst/>
          </a:prstGeom>
        </p:spPr>
        <p:txBody>
          <a:bodyPr anchor="t" rtlCol="false" tIns="0" lIns="0" bIns="0" rIns="0">
            <a:spAutoFit/>
          </a:bodyPr>
          <a:lstStyle/>
          <a:p>
            <a:pPr>
              <a:lnSpc>
                <a:spcPts val="4439"/>
              </a:lnSpc>
            </a:pPr>
            <a:r>
              <a:rPr lang="en-US" sz="3699" spc="110">
                <a:solidFill>
                  <a:srgbClr val="F4F5F7"/>
                </a:solidFill>
                <a:latin typeface="Aileron Bold"/>
              </a:rPr>
              <a:t>DATA SOURCING</a:t>
            </a:r>
          </a:p>
        </p:txBody>
      </p:sp>
      <p:sp>
        <p:nvSpPr>
          <p:cNvPr name="TextBox 13" id="13"/>
          <p:cNvSpPr txBox="true"/>
          <p:nvPr/>
        </p:nvSpPr>
        <p:spPr>
          <a:xfrm rot="0">
            <a:off x="789420" y="5604564"/>
            <a:ext cx="3000574" cy="365760"/>
          </a:xfrm>
          <a:prstGeom prst="rect">
            <a:avLst/>
          </a:prstGeom>
        </p:spPr>
        <p:txBody>
          <a:bodyPr anchor="t" rtlCol="false" tIns="0" lIns="0" bIns="0" rIns="0">
            <a:spAutoFit/>
          </a:bodyPr>
          <a:lstStyle/>
          <a:p>
            <a:pPr algn="ctr">
              <a:lnSpc>
                <a:spcPts val="2939"/>
              </a:lnSpc>
              <a:spcBef>
                <a:spcPct val="0"/>
              </a:spcBef>
            </a:pPr>
            <a:r>
              <a:rPr lang="en-US" sz="2099">
                <a:solidFill>
                  <a:srgbClr val="F4F5F7"/>
                </a:solidFill>
                <a:latin typeface="Aileron Bold"/>
              </a:rPr>
              <a:t>HOUSING </a:t>
            </a:r>
          </a:p>
        </p:txBody>
      </p:sp>
      <p:sp>
        <p:nvSpPr>
          <p:cNvPr name="TextBox 14" id="14"/>
          <p:cNvSpPr txBox="true"/>
          <p:nvPr/>
        </p:nvSpPr>
        <p:spPr>
          <a:xfrm rot="0">
            <a:off x="13974370" y="5604564"/>
            <a:ext cx="3000574" cy="737235"/>
          </a:xfrm>
          <a:prstGeom prst="rect">
            <a:avLst/>
          </a:prstGeom>
        </p:spPr>
        <p:txBody>
          <a:bodyPr anchor="t" rtlCol="false" tIns="0" lIns="0" bIns="0" rIns="0">
            <a:spAutoFit/>
          </a:bodyPr>
          <a:lstStyle/>
          <a:p>
            <a:pPr algn="ctr">
              <a:lnSpc>
                <a:spcPts val="2939"/>
              </a:lnSpc>
            </a:pPr>
            <a:r>
              <a:rPr lang="en-US" sz="2099">
                <a:solidFill>
                  <a:srgbClr val="F4F5F7"/>
                </a:solidFill>
                <a:latin typeface="Aileron Bold"/>
              </a:rPr>
              <a:t>CRIME </a:t>
            </a:r>
          </a:p>
          <a:p>
            <a:pPr algn="ctr">
              <a:lnSpc>
                <a:spcPts val="2939"/>
              </a:lnSpc>
              <a:spcBef>
                <a:spcPct val="0"/>
              </a:spcBef>
            </a:pPr>
            <a:r>
              <a:rPr lang="en-US" sz="2099">
                <a:solidFill>
                  <a:srgbClr val="F4F5F7"/>
                </a:solidFill>
                <a:latin typeface="Aileron Bold"/>
              </a:rPr>
              <a:t>STATISTICS</a:t>
            </a:r>
          </a:p>
        </p:txBody>
      </p:sp>
      <p:sp>
        <p:nvSpPr>
          <p:cNvPr name="TextBox 15" id="15"/>
          <p:cNvSpPr txBox="true"/>
          <p:nvPr/>
        </p:nvSpPr>
        <p:spPr>
          <a:xfrm rot="0">
            <a:off x="3789994" y="6739480"/>
            <a:ext cx="3000574" cy="365760"/>
          </a:xfrm>
          <a:prstGeom prst="rect">
            <a:avLst/>
          </a:prstGeom>
        </p:spPr>
        <p:txBody>
          <a:bodyPr anchor="t" rtlCol="false" tIns="0" lIns="0" bIns="0" rIns="0">
            <a:spAutoFit/>
          </a:bodyPr>
          <a:lstStyle/>
          <a:p>
            <a:pPr algn="ctr">
              <a:lnSpc>
                <a:spcPts val="2939"/>
              </a:lnSpc>
              <a:spcBef>
                <a:spcPct val="0"/>
              </a:spcBef>
            </a:pPr>
            <a:r>
              <a:rPr lang="en-US" sz="2099">
                <a:solidFill>
                  <a:srgbClr val="F4F5F7"/>
                </a:solidFill>
                <a:latin typeface="Aileron Bold"/>
              </a:rPr>
              <a:t>DEMOGRAPHICS</a:t>
            </a:r>
          </a:p>
        </p:txBody>
      </p:sp>
      <p:sp>
        <p:nvSpPr>
          <p:cNvPr name="TextBox 16" id="16"/>
          <p:cNvSpPr txBox="true"/>
          <p:nvPr/>
        </p:nvSpPr>
        <p:spPr>
          <a:xfrm rot="0">
            <a:off x="3789994" y="7467191"/>
            <a:ext cx="3000574" cy="365760"/>
          </a:xfrm>
          <a:prstGeom prst="rect">
            <a:avLst/>
          </a:prstGeom>
        </p:spPr>
        <p:txBody>
          <a:bodyPr anchor="t" rtlCol="false" tIns="0" lIns="0" bIns="0" rIns="0">
            <a:spAutoFit/>
          </a:bodyPr>
          <a:lstStyle/>
          <a:p>
            <a:pPr algn="ctr">
              <a:lnSpc>
                <a:spcPts val="2939"/>
              </a:lnSpc>
              <a:spcBef>
                <a:spcPct val="0"/>
              </a:spcBef>
            </a:pPr>
            <a:r>
              <a:rPr lang="en-US" sz="2099">
                <a:solidFill>
                  <a:srgbClr val="F4F5F7"/>
                </a:solidFill>
                <a:latin typeface="Aileron Bold"/>
              </a:rPr>
              <a:t>EDUCATION</a:t>
            </a:r>
          </a:p>
        </p:txBody>
      </p:sp>
      <p:sp>
        <p:nvSpPr>
          <p:cNvPr name="TextBox 17" id="17"/>
          <p:cNvSpPr txBox="true"/>
          <p:nvPr/>
        </p:nvSpPr>
        <p:spPr>
          <a:xfrm rot="0">
            <a:off x="3789994" y="5640295"/>
            <a:ext cx="3000574" cy="737235"/>
          </a:xfrm>
          <a:prstGeom prst="rect">
            <a:avLst/>
          </a:prstGeom>
        </p:spPr>
        <p:txBody>
          <a:bodyPr anchor="t" rtlCol="false" tIns="0" lIns="0" bIns="0" rIns="0">
            <a:spAutoFit/>
          </a:bodyPr>
          <a:lstStyle/>
          <a:p>
            <a:pPr algn="ctr">
              <a:lnSpc>
                <a:spcPts val="2939"/>
              </a:lnSpc>
              <a:spcBef>
                <a:spcPct val="0"/>
              </a:spcBef>
            </a:pPr>
            <a:r>
              <a:rPr lang="en-US" sz="2099">
                <a:solidFill>
                  <a:srgbClr val="F4F5F7"/>
                </a:solidFill>
                <a:latin typeface="Aileron Bold"/>
              </a:rPr>
              <a:t>TRANSPORTATION &amp; ACCESSIBILITY</a:t>
            </a:r>
          </a:p>
        </p:txBody>
      </p:sp>
      <p:sp>
        <p:nvSpPr>
          <p:cNvPr name="TextBox 18" id="18"/>
          <p:cNvSpPr txBox="true"/>
          <p:nvPr/>
        </p:nvSpPr>
        <p:spPr>
          <a:xfrm rot="0">
            <a:off x="7873312" y="7374310"/>
            <a:ext cx="3000574" cy="365760"/>
          </a:xfrm>
          <a:prstGeom prst="rect">
            <a:avLst/>
          </a:prstGeom>
        </p:spPr>
        <p:txBody>
          <a:bodyPr anchor="t" rtlCol="false" tIns="0" lIns="0" bIns="0" rIns="0">
            <a:spAutoFit/>
          </a:bodyPr>
          <a:lstStyle/>
          <a:p>
            <a:pPr algn="ctr">
              <a:lnSpc>
                <a:spcPts val="2939"/>
              </a:lnSpc>
              <a:spcBef>
                <a:spcPct val="0"/>
              </a:spcBef>
            </a:pPr>
            <a:r>
              <a:rPr lang="en-US" sz="2099">
                <a:solidFill>
                  <a:srgbClr val="F4F5F7"/>
                </a:solidFill>
                <a:latin typeface="Aileron Bold"/>
              </a:rPr>
              <a:t>UTILITIES</a:t>
            </a:r>
          </a:p>
        </p:txBody>
      </p:sp>
      <p:sp>
        <p:nvSpPr>
          <p:cNvPr name="TextBox 19" id="19"/>
          <p:cNvSpPr txBox="true"/>
          <p:nvPr/>
        </p:nvSpPr>
        <p:spPr>
          <a:xfrm rot="0">
            <a:off x="11554558" y="5604564"/>
            <a:ext cx="3000574" cy="737235"/>
          </a:xfrm>
          <a:prstGeom prst="rect">
            <a:avLst/>
          </a:prstGeom>
        </p:spPr>
        <p:txBody>
          <a:bodyPr anchor="t" rtlCol="false" tIns="0" lIns="0" bIns="0" rIns="0">
            <a:spAutoFit/>
          </a:bodyPr>
          <a:lstStyle/>
          <a:p>
            <a:pPr algn="ctr">
              <a:lnSpc>
                <a:spcPts val="2939"/>
              </a:lnSpc>
            </a:pPr>
            <a:r>
              <a:rPr lang="en-US" sz="2099">
                <a:solidFill>
                  <a:srgbClr val="F4F5F7"/>
                </a:solidFill>
                <a:latin typeface="Aileron Bold"/>
              </a:rPr>
              <a:t>BOROUGH</a:t>
            </a:r>
          </a:p>
          <a:p>
            <a:pPr algn="ctr">
              <a:lnSpc>
                <a:spcPts val="2939"/>
              </a:lnSpc>
              <a:spcBef>
                <a:spcPct val="0"/>
              </a:spcBef>
            </a:pPr>
            <a:r>
              <a:rPr lang="en-US" sz="2099">
                <a:solidFill>
                  <a:srgbClr val="F4F5F7"/>
                </a:solidFill>
                <a:latin typeface="Aileron Bold"/>
              </a:rPr>
              <a:t> VISUALS</a:t>
            </a:r>
          </a:p>
        </p:txBody>
      </p:sp>
      <p:sp>
        <p:nvSpPr>
          <p:cNvPr name="TextBox 20" id="20"/>
          <p:cNvSpPr txBox="true"/>
          <p:nvPr/>
        </p:nvSpPr>
        <p:spPr>
          <a:xfrm rot="0">
            <a:off x="7873312" y="6675175"/>
            <a:ext cx="3000574" cy="365760"/>
          </a:xfrm>
          <a:prstGeom prst="rect">
            <a:avLst/>
          </a:prstGeom>
        </p:spPr>
        <p:txBody>
          <a:bodyPr anchor="t" rtlCol="false" tIns="0" lIns="0" bIns="0" rIns="0">
            <a:spAutoFit/>
          </a:bodyPr>
          <a:lstStyle/>
          <a:p>
            <a:pPr algn="ctr">
              <a:lnSpc>
                <a:spcPts val="2939"/>
              </a:lnSpc>
              <a:spcBef>
                <a:spcPct val="0"/>
              </a:spcBef>
            </a:pPr>
            <a:r>
              <a:rPr lang="en-US" sz="2099">
                <a:solidFill>
                  <a:srgbClr val="F4F5F7"/>
                </a:solidFill>
                <a:latin typeface="Aileron Bold"/>
              </a:rPr>
              <a:t>HEALTH</a:t>
            </a:r>
          </a:p>
        </p:txBody>
      </p:sp>
      <p:sp>
        <p:nvSpPr>
          <p:cNvPr name="TextBox 21" id="21"/>
          <p:cNvSpPr txBox="true"/>
          <p:nvPr/>
        </p:nvSpPr>
        <p:spPr>
          <a:xfrm rot="0">
            <a:off x="7873312" y="5604564"/>
            <a:ext cx="3000574" cy="737235"/>
          </a:xfrm>
          <a:prstGeom prst="rect">
            <a:avLst/>
          </a:prstGeom>
        </p:spPr>
        <p:txBody>
          <a:bodyPr anchor="t" rtlCol="false" tIns="0" lIns="0" bIns="0" rIns="0">
            <a:spAutoFit/>
          </a:bodyPr>
          <a:lstStyle/>
          <a:p>
            <a:pPr algn="ctr">
              <a:lnSpc>
                <a:spcPts val="2939"/>
              </a:lnSpc>
            </a:pPr>
            <a:r>
              <a:rPr lang="en-US" sz="2099">
                <a:solidFill>
                  <a:srgbClr val="F4F5F7"/>
                </a:solidFill>
                <a:latin typeface="Aileron Bold"/>
              </a:rPr>
              <a:t>ENTERTAINMENT &amp;</a:t>
            </a:r>
          </a:p>
          <a:p>
            <a:pPr algn="ctr">
              <a:lnSpc>
                <a:spcPts val="2939"/>
              </a:lnSpc>
              <a:spcBef>
                <a:spcPct val="0"/>
              </a:spcBef>
            </a:pPr>
            <a:r>
              <a:rPr lang="en-US" sz="2099">
                <a:solidFill>
                  <a:srgbClr val="F4F5F7"/>
                </a:solidFill>
                <a:latin typeface="Aileron Bold"/>
              </a:rPr>
              <a:t>RECREATION</a:t>
            </a:r>
          </a:p>
        </p:txBody>
      </p:sp>
      <p:sp>
        <p:nvSpPr>
          <p:cNvPr name="Freeform 22" id="22">
            <a:hlinkClick r:id="rId12" tooltip="https://docs.google.com/spreadsheets/d/1kkRL5j9Q_y93L6FBVL14_AC7yLdqTvyCXfaWxD2UW_g/edit?usp=sharing"/>
          </p:cNvPr>
          <p:cNvSpPr/>
          <p:nvPr/>
        </p:nvSpPr>
        <p:spPr>
          <a:xfrm flipH="false" flipV="false" rot="0">
            <a:off x="15040738" y="7832951"/>
            <a:ext cx="1671185" cy="1350178"/>
          </a:xfrm>
          <a:custGeom>
            <a:avLst/>
            <a:gdLst/>
            <a:ahLst/>
            <a:cxnLst/>
            <a:rect r="r" b="b" t="t" l="l"/>
            <a:pathLst>
              <a:path h="1350178" w="1671185">
                <a:moveTo>
                  <a:pt x="0" y="0"/>
                </a:moveTo>
                <a:lnTo>
                  <a:pt x="1671185" y="0"/>
                </a:lnTo>
                <a:lnTo>
                  <a:pt x="1671185" y="1350179"/>
                </a:lnTo>
                <a:lnTo>
                  <a:pt x="0" y="1350179"/>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23" id="23"/>
          <p:cNvSpPr txBox="true"/>
          <p:nvPr/>
        </p:nvSpPr>
        <p:spPr>
          <a:xfrm rot="0">
            <a:off x="15113461" y="8286938"/>
            <a:ext cx="1525740" cy="442206"/>
          </a:xfrm>
          <a:prstGeom prst="rect">
            <a:avLst/>
          </a:prstGeom>
        </p:spPr>
        <p:txBody>
          <a:bodyPr anchor="t" rtlCol="false" tIns="0" lIns="0" bIns="0" rIns="0">
            <a:spAutoFit/>
          </a:bodyPr>
          <a:lstStyle/>
          <a:p>
            <a:pPr algn="ctr">
              <a:lnSpc>
                <a:spcPts val="1765"/>
              </a:lnSpc>
            </a:pPr>
            <a:r>
              <a:rPr lang="en-US" sz="1471" spc="44">
                <a:solidFill>
                  <a:srgbClr val="4673C4"/>
                </a:solidFill>
                <a:latin typeface="Aileron Bold"/>
              </a:rPr>
              <a:t>LINK TO DATA SOURCES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9126" t="-1645" r="-3320" b="-22297"/>
            </a:stretch>
          </a:blipFill>
        </p:spPr>
      </p:sp>
      <p:sp>
        <p:nvSpPr>
          <p:cNvPr name="AutoShape 3" id="3"/>
          <p:cNvSpPr/>
          <p:nvPr/>
        </p:nvSpPr>
        <p:spPr>
          <a:xfrm rot="0">
            <a:off x="302660" y="531948"/>
            <a:ext cx="17682680" cy="9223104"/>
          </a:xfrm>
          <a:prstGeom prst="rect">
            <a:avLst/>
          </a:prstGeom>
          <a:solidFill>
            <a:srgbClr val="040606">
              <a:alpha val="83922"/>
            </a:srgbClr>
          </a:solidFill>
        </p:spPr>
      </p:sp>
      <p:grpSp>
        <p:nvGrpSpPr>
          <p:cNvPr name="Group 4" id="4"/>
          <p:cNvGrpSpPr/>
          <p:nvPr/>
        </p:nvGrpSpPr>
        <p:grpSpPr>
          <a:xfrm rot="0">
            <a:off x="641890" y="2224424"/>
            <a:ext cx="3468711" cy="1936161"/>
            <a:chOff x="0" y="0"/>
            <a:chExt cx="913570" cy="509936"/>
          </a:xfrm>
        </p:grpSpPr>
        <p:sp>
          <p:nvSpPr>
            <p:cNvPr name="Freeform 5" id="5"/>
            <p:cNvSpPr/>
            <p:nvPr/>
          </p:nvSpPr>
          <p:spPr>
            <a:xfrm flipH="false" flipV="false" rot="0">
              <a:off x="0" y="0"/>
              <a:ext cx="913570" cy="509936"/>
            </a:xfrm>
            <a:custGeom>
              <a:avLst/>
              <a:gdLst/>
              <a:ahLst/>
              <a:cxnLst/>
              <a:rect r="r" b="b" t="t" l="l"/>
              <a:pathLst>
                <a:path h="509936" w="913570">
                  <a:moveTo>
                    <a:pt x="0" y="0"/>
                  </a:moveTo>
                  <a:lnTo>
                    <a:pt x="913570" y="0"/>
                  </a:lnTo>
                  <a:lnTo>
                    <a:pt x="913570" y="509936"/>
                  </a:lnTo>
                  <a:lnTo>
                    <a:pt x="0" y="509936"/>
                  </a:lnTo>
                  <a:close/>
                </a:path>
              </a:pathLst>
            </a:custGeom>
            <a:solidFill>
              <a:srgbClr val="FFFFFF"/>
            </a:solidFill>
          </p:spPr>
        </p:sp>
        <p:sp>
          <p:nvSpPr>
            <p:cNvPr name="TextBox 6" id="6"/>
            <p:cNvSpPr txBox="true"/>
            <p:nvPr/>
          </p:nvSpPr>
          <p:spPr>
            <a:xfrm>
              <a:off x="0" y="-38100"/>
              <a:ext cx="913570" cy="548036"/>
            </a:xfrm>
            <a:prstGeom prst="rect">
              <a:avLst/>
            </a:prstGeom>
          </p:spPr>
          <p:txBody>
            <a:bodyPr anchor="ctr" rtlCol="false" tIns="50800" lIns="50800" bIns="50800" rIns="50800"/>
            <a:lstStyle/>
            <a:p>
              <a:pPr algn="ctr">
                <a:lnSpc>
                  <a:spcPts val="2659"/>
                </a:lnSpc>
              </a:pPr>
            </a:p>
          </p:txBody>
        </p:sp>
      </p:grpSp>
      <p:sp>
        <p:nvSpPr>
          <p:cNvPr name="Freeform 7" id="7"/>
          <p:cNvSpPr/>
          <p:nvPr/>
        </p:nvSpPr>
        <p:spPr>
          <a:xfrm flipH="false" flipV="false" rot="0">
            <a:off x="745883" y="2728261"/>
            <a:ext cx="3260725" cy="928488"/>
          </a:xfrm>
          <a:custGeom>
            <a:avLst/>
            <a:gdLst/>
            <a:ahLst/>
            <a:cxnLst/>
            <a:rect r="r" b="b" t="t" l="l"/>
            <a:pathLst>
              <a:path h="928488" w="3260725">
                <a:moveTo>
                  <a:pt x="0" y="0"/>
                </a:moveTo>
                <a:lnTo>
                  <a:pt x="3260725" y="0"/>
                </a:lnTo>
                <a:lnTo>
                  <a:pt x="3260725" y="928488"/>
                </a:lnTo>
                <a:lnTo>
                  <a:pt x="0" y="928488"/>
                </a:lnTo>
                <a:lnTo>
                  <a:pt x="0" y="0"/>
                </a:lnTo>
                <a:close/>
              </a:path>
            </a:pathLst>
          </a:custGeom>
          <a:blipFill>
            <a:blip r:embed="rId3"/>
            <a:stretch>
              <a:fillRect l="0" t="-56058" r="0" b="-63433"/>
            </a:stretch>
          </a:blipFill>
        </p:spPr>
      </p:sp>
      <p:grpSp>
        <p:nvGrpSpPr>
          <p:cNvPr name="Group 8" id="8"/>
          <p:cNvGrpSpPr/>
          <p:nvPr/>
        </p:nvGrpSpPr>
        <p:grpSpPr>
          <a:xfrm rot="0">
            <a:off x="641890" y="4895729"/>
            <a:ext cx="3468711" cy="1689839"/>
            <a:chOff x="0" y="0"/>
            <a:chExt cx="913570" cy="445060"/>
          </a:xfrm>
        </p:grpSpPr>
        <p:sp>
          <p:nvSpPr>
            <p:cNvPr name="Freeform 9" id="9"/>
            <p:cNvSpPr/>
            <p:nvPr/>
          </p:nvSpPr>
          <p:spPr>
            <a:xfrm flipH="false" flipV="false" rot="0">
              <a:off x="0" y="0"/>
              <a:ext cx="913570" cy="445060"/>
            </a:xfrm>
            <a:custGeom>
              <a:avLst/>
              <a:gdLst/>
              <a:ahLst/>
              <a:cxnLst/>
              <a:rect r="r" b="b" t="t" l="l"/>
              <a:pathLst>
                <a:path h="445060" w="913570">
                  <a:moveTo>
                    <a:pt x="0" y="0"/>
                  </a:moveTo>
                  <a:lnTo>
                    <a:pt x="913570" y="0"/>
                  </a:lnTo>
                  <a:lnTo>
                    <a:pt x="913570" y="445060"/>
                  </a:lnTo>
                  <a:lnTo>
                    <a:pt x="0" y="445060"/>
                  </a:lnTo>
                  <a:close/>
                </a:path>
              </a:pathLst>
            </a:custGeom>
            <a:solidFill>
              <a:srgbClr val="FFFFFF"/>
            </a:solidFill>
          </p:spPr>
        </p:sp>
        <p:sp>
          <p:nvSpPr>
            <p:cNvPr name="TextBox 10" id="10"/>
            <p:cNvSpPr txBox="true"/>
            <p:nvPr/>
          </p:nvSpPr>
          <p:spPr>
            <a:xfrm>
              <a:off x="0" y="-38100"/>
              <a:ext cx="913570" cy="483160"/>
            </a:xfrm>
            <a:prstGeom prst="rect">
              <a:avLst/>
            </a:prstGeom>
          </p:spPr>
          <p:txBody>
            <a:bodyPr anchor="ctr" rtlCol="false" tIns="50800" lIns="50800" bIns="50800" rIns="50800"/>
            <a:lstStyle/>
            <a:p>
              <a:pPr algn="ctr">
                <a:lnSpc>
                  <a:spcPts val="2659"/>
                </a:lnSpc>
              </a:pPr>
            </a:p>
          </p:txBody>
        </p:sp>
      </p:grpSp>
      <p:sp>
        <p:nvSpPr>
          <p:cNvPr name="Freeform 11" id="11"/>
          <p:cNvSpPr/>
          <p:nvPr/>
        </p:nvSpPr>
        <p:spPr>
          <a:xfrm flipH="false" flipV="false" rot="0">
            <a:off x="927473" y="5107201"/>
            <a:ext cx="2897544" cy="1195671"/>
          </a:xfrm>
          <a:custGeom>
            <a:avLst/>
            <a:gdLst/>
            <a:ahLst/>
            <a:cxnLst/>
            <a:rect r="r" b="b" t="t" l="l"/>
            <a:pathLst>
              <a:path h="1195671" w="2897544">
                <a:moveTo>
                  <a:pt x="0" y="0"/>
                </a:moveTo>
                <a:lnTo>
                  <a:pt x="2897544" y="0"/>
                </a:lnTo>
                <a:lnTo>
                  <a:pt x="2897544" y="1195671"/>
                </a:lnTo>
                <a:lnTo>
                  <a:pt x="0" y="1195671"/>
                </a:lnTo>
                <a:lnTo>
                  <a:pt x="0" y="0"/>
                </a:lnTo>
                <a:close/>
              </a:path>
            </a:pathLst>
          </a:custGeom>
          <a:blipFill>
            <a:blip r:embed="rId4"/>
            <a:stretch>
              <a:fillRect l="0" t="-32875" r="-4785" b="-25833"/>
            </a:stretch>
          </a:blipFill>
        </p:spPr>
      </p:sp>
      <p:grpSp>
        <p:nvGrpSpPr>
          <p:cNvPr name="Group 12" id="12"/>
          <p:cNvGrpSpPr/>
          <p:nvPr/>
        </p:nvGrpSpPr>
        <p:grpSpPr>
          <a:xfrm rot="0">
            <a:off x="641890" y="7248724"/>
            <a:ext cx="3468711" cy="1936161"/>
            <a:chOff x="0" y="0"/>
            <a:chExt cx="913570" cy="509936"/>
          </a:xfrm>
        </p:grpSpPr>
        <p:sp>
          <p:nvSpPr>
            <p:cNvPr name="Freeform 13" id="13"/>
            <p:cNvSpPr/>
            <p:nvPr/>
          </p:nvSpPr>
          <p:spPr>
            <a:xfrm flipH="false" flipV="false" rot="0">
              <a:off x="0" y="0"/>
              <a:ext cx="913570" cy="509936"/>
            </a:xfrm>
            <a:custGeom>
              <a:avLst/>
              <a:gdLst/>
              <a:ahLst/>
              <a:cxnLst/>
              <a:rect r="r" b="b" t="t" l="l"/>
              <a:pathLst>
                <a:path h="509936" w="913570">
                  <a:moveTo>
                    <a:pt x="0" y="0"/>
                  </a:moveTo>
                  <a:lnTo>
                    <a:pt x="913570" y="0"/>
                  </a:lnTo>
                  <a:lnTo>
                    <a:pt x="913570" y="509936"/>
                  </a:lnTo>
                  <a:lnTo>
                    <a:pt x="0" y="509936"/>
                  </a:lnTo>
                  <a:close/>
                </a:path>
              </a:pathLst>
            </a:custGeom>
            <a:solidFill>
              <a:srgbClr val="FFFFFF"/>
            </a:solidFill>
          </p:spPr>
        </p:sp>
        <p:sp>
          <p:nvSpPr>
            <p:cNvPr name="TextBox 14" id="14"/>
            <p:cNvSpPr txBox="true"/>
            <p:nvPr/>
          </p:nvSpPr>
          <p:spPr>
            <a:xfrm>
              <a:off x="0" y="-38100"/>
              <a:ext cx="913570" cy="548036"/>
            </a:xfrm>
            <a:prstGeom prst="rect">
              <a:avLst/>
            </a:prstGeom>
          </p:spPr>
          <p:txBody>
            <a:bodyPr anchor="ctr" rtlCol="false" tIns="50800" lIns="50800" bIns="50800" rIns="50800"/>
            <a:lstStyle/>
            <a:p>
              <a:pPr algn="ctr">
                <a:lnSpc>
                  <a:spcPts val="2659"/>
                </a:lnSpc>
              </a:pPr>
            </a:p>
          </p:txBody>
        </p:sp>
      </p:grpSp>
      <p:sp>
        <p:nvSpPr>
          <p:cNvPr name="TextBox 15" id="15"/>
          <p:cNvSpPr txBox="true"/>
          <p:nvPr/>
        </p:nvSpPr>
        <p:spPr>
          <a:xfrm rot="0">
            <a:off x="746665" y="1038562"/>
            <a:ext cx="13437147" cy="571500"/>
          </a:xfrm>
          <a:prstGeom prst="rect">
            <a:avLst/>
          </a:prstGeom>
        </p:spPr>
        <p:txBody>
          <a:bodyPr anchor="t" rtlCol="false" tIns="0" lIns="0" bIns="0" rIns="0">
            <a:spAutoFit/>
          </a:bodyPr>
          <a:lstStyle/>
          <a:p>
            <a:pPr algn="l" marL="0" indent="0" lvl="0">
              <a:lnSpc>
                <a:spcPts val="4439"/>
              </a:lnSpc>
              <a:spcBef>
                <a:spcPct val="0"/>
              </a:spcBef>
            </a:pPr>
            <a:r>
              <a:rPr lang="en-US" sz="3699" spc="110" strike="noStrike" u="none">
                <a:solidFill>
                  <a:srgbClr val="F4F5F7"/>
                </a:solidFill>
                <a:latin typeface="Aileron Bold"/>
              </a:rPr>
              <a:t>TECHNOLOGY EMPLOYED AND RATIONALE </a:t>
            </a:r>
          </a:p>
        </p:txBody>
      </p:sp>
      <p:sp>
        <p:nvSpPr>
          <p:cNvPr name="TextBox 16" id="16"/>
          <p:cNvSpPr txBox="true"/>
          <p:nvPr/>
        </p:nvSpPr>
        <p:spPr>
          <a:xfrm rot="0">
            <a:off x="4006608" y="2329199"/>
            <a:ext cx="13791404" cy="1656715"/>
          </a:xfrm>
          <a:prstGeom prst="rect">
            <a:avLst/>
          </a:prstGeom>
        </p:spPr>
        <p:txBody>
          <a:bodyPr anchor="t" rtlCol="false" tIns="0" lIns="0" bIns="0" rIns="0">
            <a:spAutoFit/>
          </a:bodyPr>
          <a:lstStyle/>
          <a:p>
            <a:pPr marL="410208" indent="-205104" lvl="1">
              <a:lnSpc>
                <a:spcPts val="2659"/>
              </a:lnSpc>
              <a:buFont typeface="Arial"/>
              <a:buChar char="•"/>
            </a:pPr>
            <a:r>
              <a:rPr lang="en-US" sz="1899">
                <a:solidFill>
                  <a:srgbClr val="FFFFFF"/>
                </a:solidFill>
                <a:latin typeface="Aileron Bold"/>
              </a:rPr>
              <a:t>Structured Data Efficiency:</a:t>
            </a:r>
            <a:r>
              <a:rPr lang="en-US" sz="1899">
                <a:solidFill>
                  <a:srgbClr val="FFFFFF"/>
                </a:solidFill>
                <a:latin typeface="Aileron"/>
              </a:rPr>
              <a:t> Manages structured data like housing prices &amp; crime statistics with high querying efficiency </a:t>
            </a:r>
          </a:p>
          <a:p>
            <a:pPr marL="410208" indent="-205104" lvl="1">
              <a:lnSpc>
                <a:spcPts val="2659"/>
              </a:lnSpc>
              <a:buFont typeface="Arial"/>
              <a:buChar char="•"/>
            </a:pPr>
            <a:r>
              <a:rPr lang="en-US" sz="1899">
                <a:solidFill>
                  <a:srgbClr val="FFFFFF"/>
                </a:solidFill>
                <a:latin typeface="Aileron Bold"/>
              </a:rPr>
              <a:t>Data Management Tool: </a:t>
            </a:r>
            <a:r>
              <a:rPr lang="en-US" sz="1899">
                <a:solidFill>
                  <a:srgbClr val="FFFFFF"/>
                </a:solidFill>
                <a:latin typeface="Aileron"/>
              </a:rPr>
              <a:t>Integral for loading tabular data such as lists of hospitals, parks, and restaurants onto the front end.</a:t>
            </a:r>
          </a:p>
          <a:p>
            <a:pPr marL="410208" indent="-205104" lvl="1">
              <a:lnSpc>
                <a:spcPts val="2659"/>
              </a:lnSpc>
              <a:buFont typeface="Arial"/>
              <a:buChar char="•"/>
            </a:pPr>
            <a:r>
              <a:rPr lang="en-US" sz="1899">
                <a:solidFill>
                  <a:srgbClr val="FFFFFF"/>
                </a:solidFill>
                <a:latin typeface="Aileron Bold"/>
              </a:rPr>
              <a:t>Cost-Effectiveness: </a:t>
            </a:r>
            <a:r>
              <a:rPr lang="en-US" sz="1899">
                <a:solidFill>
                  <a:srgbClr val="FFFFFF"/>
                </a:solidFill>
                <a:latin typeface="Aileron"/>
              </a:rPr>
              <a:t>Meets our startup's budget requirements for low-cost infrastructure, essential for sustainable scaling.</a:t>
            </a:r>
          </a:p>
          <a:p>
            <a:pPr marL="410208" indent="-205104" lvl="1">
              <a:lnSpc>
                <a:spcPts val="2659"/>
              </a:lnSpc>
              <a:buFont typeface="Arial"/>
              <a:buChar char="•"/>
            </a:pPr>
            <a:r>
              <a:rPr lang="en-US" sz="1899">
                <a:solidFill>
                  <a:srgbClr val="FFFFFF"/>
                </a:solidFill>
                <a:latin typeface="Aileron Bold"/>
              </a:rPr>
              <a:t>Geospatial Capabilities: </a:t>
            </a:r>
            <a:r>
              <a:rPr lang="en-US" sz="1899">
                <a:solidFill>
                  <a:srgbClr val="FFFFFF"/>
                </a:solidFill>
                <a:latin typeface="Aileron"/>
              </a:rPr>
              <a:t>Supports expansion with geospatial database features, enabling location-based services and insights as we scale.</a:t>
            </a:r>
          </a:p>
        </p:txBody>
      </p:sp>
      <p:sp>
        <p:nvSpPr>
          <p:cNvPr name="TextBox 17" id="17"/>
          <p:cNvSpPr txBox="true"/>
          <p:nvPr/>
        </p:nvSpPr>
        <p:spPr>
          <a:xfrm rot="0">
            <a:off x="4024876" y="5095875"/>
            <a:ext cx="13444951" cy="1323340"/>
          </a:xfrm>
          <a:prstGeom prst="rect">
            <a:avLst/>
          </a:prstGeom>
        </p:spPr>
        <p:txBody>
          <a:bodyPr anchor="t" rtlCol="false" tIns="0" lIns="0" bIns="0" rIns="0">
            <a:spAutoFit/>
          </a:bodyPr>
          <a:lstStyle/>
          <a:p>
            <a:pPr marL="410208" indent="-205104" lvl="1">
              <a:lnSpc>
                <a:spcPts val="2659"/>
              </a:lnSpc>
              <a:buFont typeface="Arial"/>
              <a:buChar char="•"/>
            </a:pPr>
            <a:r>
              <a:rPr lang="en-US" sz="1899">
                <a:solidFill>
                  <a:srgbClr val="FFFFFF"/>
                </a:solidFill>
                <a:latin typeface="Aileron Bold"/>
              </a:rPr>
              <a:t>Optimized for Unstructured Data: </a:t>
            </a:r>
            <a:r>
              <a:rPr lang="en-US" sz="1899">
                <a:solidFill>
                  <a:srgbClr val="FFFFFF"/>
                </a:solidFill>
                <a:latin typeface="Aileron"/>
              </a:rPr>
              <a:t>MongoDB excels in handling unstructured data like images, offering schema flexibility and efficient data retrieval.</a:t>
            </a:r>
          </a:p>
          <a:p>
            <a:pPr marL="410208" indent="-205104" lvl="1">
              <a:lnSpc>
                <a:spcPts val="2659"/>
              </a:lnSpc>
              <a:buFont typeface="Arial"/>
              <a:buChar char="•"/>
            </a:pPr>
            <a:r>
              <a:rPr lang="en-US" sz="1899">
                <a:solidFill>
                  <a:srgbClr val="FFFFFF"/>
                </a:solidFill>
                <a:latin typeface="Aileron Bold"/>
              </a:rPr>
              <a:t>Scalable Storage with GridFS:</a:t>
            </a:r>
            <a:r>
              <a:rPr lang="en-US" sz="1899">
                <a:solidFill>
                  <a:srgbClr val="FFFFFF"/>
                </a:solidFill>
                <a:latin typeface="Aileron"/>
              </a:rPr>
              <a:t> Employs GridFS to manage large files, ensuring seamless storage and access to extensive image datasets, facilitating ongoing content updates and expansions.</a:t>
            </a:r>
          </a:p>
        </p:txBody>
      </p:sp>
      <p:sp>
        <p:nvSpPr>
          <p:cNvPr name="TextBox 18" id="18"/>
          <p:cNvSpPr txBox="true"/>
          <p:nvPr/>
        </p:nvSpPr>
        <p:spPr>
          <a:xfrm rot="0">
            <a:off x="4039554" y="7833343"/>
            <a:ext cx="13687411" cy="656590"/>
          </a:xfrm>
          <a:prstGeom prst="rect">
            <a:avLst/>
          </a:prstGeom>
        </p:spPr>
        <p:txBody>
          <a:bodyPr anchor="t" rtlCol="false" tIns="0" lIns="0" bIns="0" rIns="0">
            <a:spAutoFit/>
          </a:bodyPr>
          <a:lstStyle/>
          <a:p>
            <a:pPr marL="410208" indent="-205104" lvl="1">
              <a:lnSpc>
                <a:spcPts val="2659"/>
              </a:lnSpc>
              <a:buFont typeface="Arial"/>
              <a:buChar char="•"/>
            </a:pPr>
            <a:r>
              <a:rPr lang="en-US" sz="1899">
                <a:solidFill>
                  <a:srgbClr val="FFFFFF"/>
                </a:solidFill>
                <a:latin typeface="Aileron Bold"/>
              </a:rPr>
              <a:t>Transformation:</a:t>
            </a:r>
            <a:r>
              <a:rPr lang="en-US" sz="1899">
                <a:solidFill>
                  <a:srgbClr val="FFFFFF"/>
                </a:solidFill>
                <a:latin typeface="Aileron"/>
              </a:rPr>
              <a:t> to transform and clean structured data such as housing prices, crime statistics, and other tabular data.</a:t>
            </a:r>
          </a:p>
          <a:p>
            <a:pPr marL="410208" indent="-205104" lvl="1">
              <a:lnSpc>
                <a:spcPts val="2659"/>
              </a:lnSpc>
              <a:buFont typeface="Arial"/>
              <a:buChar char="•"/>
            </a:pPr>
            <a:r>
              <a:rPr lang="en-US" sz="1899">
                <a:solidFill>
                  <a:srgbClr val="FFFFFF"/>
                </a:solidFill>
                <a:latin typeface="Aileron"/>
              </a:rPr>
              <a:t>Wrapper to connect with databases in MongoDB and PostgreSQL</a:t>
            </a:r>
          </a:p>
        </p:txBody>
      </p:sp>
      <p:sp>
        <p:nvSpPr>
          <p:cNvPr name="Freeform 19" id="19"/>
          <p:cNvSpPr/>
          <p:nvPr/>
        </p:nvSpPr>
        <p:spPr>
          <a:xfrm flipH="false" flipV="false" rot="0">
            <a:off x="1078779" y="7405888"/>
            <a:ext cx="2594933" cy="1621833"/>
          </a:xfrm>
          <a:custGeom>
            <a:avLst/>
            <a:gdLst/>
            <a:ahLst/>
            <a:cxnLst/>
            <a:rect r="r" b="b" t="t" l="l"/>
            <a:pathLst>
              <a:path h="1621833" w="2594933">
                <a:moveTo>
                  <a:pt x="0" y="0"/>
                </a:moveTo>
                <a:lnTo>
                  <a:pt x="2594933" y="0"/>
                </a:lnTo>
                <a:lnTo>
                  <a:pt x="2594933" y="1621833"/>
                </a:lnTo>
                <a:lnTo>
                  <a:pt x="0" y="1621833"/>
                </a:lnTo>
                <a:lnTo>
                  <a:pt x="0" y="0"/>
                </a:lnTo>
                <a:close/>
              </a:path>
            </a:pathLst>
          </a:custGeom>
          <a:blipFill>
            <a:blip r:embed="rId5"/>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9126" t="-1645" r="-3320" b="-22297"/>
            </a:stretch>
          </a:blipFill>
        </p:spPr>
      </p:sp>
      <p:sp>
        <p:nvSpPr>
          <p:cNvPr name="AutoShape 3" id="3"/>
          <p:cNvSpPr/>
          <p:nvPr/>
        </p:nvSpPr>
        <p:spPr>
          <a:xfrm rot="0">
            <a:off x="302660" y="531948"/>
            <a:ext cx="17682680" cy="8726352"/>
          </a:xfrm>
          <a:prstGeom prst="rect">
            <a:avLst/>
          </a:prstGeom>
          <a:solidFill>
            <a:srgbClr val="040606">
              <a:alpha val="83922"/>
            </a:srgbClr>
          </a:solidFill>
        </p:spPr>
      </p:sp>
      <p:grpSp>
        <p:nvGrpSpPr>
          <p:cNvPr name="Group 4" id="4"/>
          <p:cNvGrpSpPr/>
          <p:nvPr/>
        </p:nvGrpSpPr>
        <p:grpSpPr>
          <a:xfrm rot="0">
            <a:off x="746665" y="2789751"/>
            <a:ext cx="3468711" cy="1936161"/>
            <a:chOff x="0" y="0"/>
            <a:chExt cx="913570" cy="509936"/>
          </a:xfrm>
        </p:grpSpPr>
        <p:sp>
          <p:nvSpPr>
            <p:cNvPr name="Freeform 5" id="5"/>
            <p:cNvSpPr/>
            <p:nvPr/>
          </p:nvSpPr>
          <p:spPr>
            <a:xfrm flipH="false" flipV="false" rot="0">
              <a:off x="0" y="0"/>
              <a:ext cx="913570" cy="509936"/>
            </a:xfrm>
            <a:custGeom>
              <a:avLst/>
              <a:gdLst/>
              <a:ahLst/>
              <a:cxnLst/>
              <a:rect r="r" b="b" t="t" l="l"/>
              <a:pathLst>
                <a:path h="509936" w="913570">
                  <a:moveTo>
                    <a:pt x="0" y="0"/>
                  </a:moveTo>
                  <a:lnTo>
                    <a:pt x="913570" y="0"/>
                  </a:lnTo>
                  <a:lnTo>
                    <a:pt x="913570" y="509936"/>
                  </a:lnTo>
                  <a:lnTo>
                    <a:pt x="0" y="509936"/>
                  </a:lnTo>
                  <a:close/>
                </a:path>
              </a:pathLst>
            </a:custGeom>
            <a:solidFill>
              <a:srgbClr val="FFFFFF"/>
            </a:solidFill>
          </p:spPr>
        </p:sp>
        <p:sp>
          <p:nvSpPr>
            <p:cNvPr name="TextBox 6" id="6"/>
            <p:cNvSpPr txBox="true"/>
            <p:nvPr/>
          </p:nvSpPr>
          <p:spPr>
            <a:xfrm>
              <a:off x="0" y="-38100"/>
              <a:ext cx="913570" cy="548036"/>
            </a:xfrm>
            <a:prstGeom prst="rect">
              <a:avLst/>
            </a:prstGeom>
          </p:spPr>
          <p:txBody>
            <a:bodyPr anchor="ctr" rtlCol="false" tIns="50800" lIns="50800" bIns="50800" rIns="50800"/>
            <a:lstStyle/>
            <a:p>
              <a:pPr algn="ctr">
                <a:lnSpc>
                  <a:spcPts val="2659"/>
                </a:lnSpc>
              </a:pPr>
            </a:p>
          </p:txBody>
        </p:sp>
      </p:grpSp>
      <p:grpSp>
        <p:nvGrpSpPr>
          <p:cNvPr name="Group 7" id="7"/>
          <p:cNvGrpSpPr/>
          <p:nvPr/>
        </p:nvGrpSpPr>
        <p:grpSpPr>
          <a:xfrm rot="0">
            <a:off x="746665" y="5572125"/>
            <a:ext cx="3468711" cy="1967920"/>
            <a:chOff x="0" y="0"/>
            <a:chExt cx="913570" cy="518300"/>
          </a:xfrm>
        </p:grpSpPr>
        <p:sp>
          <p:nvSpPr>
            <p:cNvPr name="Freeform 8" id="8"/>
            <p:cNvSpPr/>
            <p:nvPr/>
          </p:nvSpPr>
          <p:spPr>
            <a:xfrm flipH="false" flipV="false" rot="0">
              <a:off x="0" y="0"/>
              <a:ext cx="913570" cy="518300"/>
            </a:xfrm>
            <a:custGeom>
              <a:avLst/>
              <a:gdLst/>
              <a:ahLst/>
              <a:cxnLst/>
              <a:rect r="r" b="b" t="t" l="l"/>
              <a:pathLst>
                <a:path h="518300" w="913570">
                  <a:moveTo>
                    <a:pt x="0" y="0"/>
                  </a:moveTo>
                  <a:lnTo>
                    <a:pt x="913570" y="0"/>
                  </a:lnTo>
                  <a:lnTo>
                    <a:pt x="913570" y="518300"/>
                  </a:lnTo>
                  <a:lnTo>
                    <a:pt x="0" y="518300"/>
                  </a:lnTo>
                  <a:close/>
                </a:path>
              </a:pathLst>
            </a:custGeom>
            <a:solidFill>
              <a:srgbClr val="FFFFFF"/>
            </a:solidFill>
          </p:spPr>
        </p:sp>
        <p:sp>
          <p:nvSpPr>
            <p:cNvPr name="TextBox 9" id="9"/>
            <p:cNvSpPr txBox="true"/>
            <p:nvPr/>
          </p:nvSpPr>
          <p:spPr>
            <a:xfrm>
              <a:off x="0" y="-38100"/>
              <a:ext cx="913570" cy="556400"/>
            </a:xfrm>
            <a:prstGeom prst="rect">
              <a:avLst/>
            </a:prstGeom>
          </p:spPr>
          <p:txBody>
            <a:bodyPr anchor="ctr" rtlCol="false" tIns="50800" lIns="50800" bIns="50800" rIns="50800"/>
            <a:lstStyle/>
            <a:p>
              <a:pPr algn="ctr">
                <a:lnSpc>
                  <a:spcPts val="2659"/>
                </a:lnSpc>
              </a:pPr>
            </a:p>
          </p:txBody>
        </p:sp>
      </p:grpSp>
      <p:sp>
        <p:nvSpPr>
          <p:cNvPr name="Freeform 10" id="10"/>
          <p:cNvSpPr/>
          <p:nvPr/>
        </p:nvSpPr>
        <p:spPr>
          <a:xfrm flipH="false" flipV="false" rot="0">
            <a:off x="889457" y="3497876"/>
            <a:ext cx="3183127" cy="519911"/>
          </a:xfrm>
          <a:custGeom>
            <a:avLst/>
            <a:gdLst/>
            <a:ahLst/>
            <a:cxnLst/>
            <a:rect r="r" b="b" t="t" l="l"/>
            <a:pathLst>
              <a:path h="519911" w="3183127">
                <a:moveTo>
                  <a:pt x="0" y="0"/>
                </a:moveTo>
                <a:lnTo>
                  <a:pt x="3183127" y="0"/>
                </a:lnTo>
                <a:lnTo>
                  <a:pt x="3183127" y="519911"/>
                </a:lnTo>
                <a:lnTo>
                  <a:pt x="0" y="519911"/>
                </a:lnTo>
                <a:lnTo>
                  <a:pt x="0" y="0"/>
                </a:lnTo>
                <a:close/>
              </a:path>
            </a:pathLst>
          </a:custGeom>
          <a:blipFill>
            <a:blip r:embed="rId3"/>
            <a:stretch>
              <a:fillRect l="0" t="0" r="0" b="0"/>
            </a:stretch>
          </a:blipFill>
        </p:spPr>
      </p:sp>
      <p:sp>
        <p:nvSpPr>
          <p:cNvPr name="TextBox 11" id="11"/>
          <p:cNvSpPr txBox="true"/>
          <p:nvPr/>
        </p:nvSpPr>
        <p:spPr>
          <a:xfrm rot="0">
            <a:off x="746665" y="1201756"/>
            <a:ext cx="13437147" cy="571500"/>
          </a:xfrm>
          <a:prstGeom prst="rect">
            <a:avLst/>
          </a:prstGeom>
        </p:spPr>
        <p:txBody>
          <a:bodyPr anchor="t" rtlCol="false" tIns="0" lIns="0" bIns="0" rIns="0">
            <a:spAutoFit/>
          </a:bodyPr>
          <a:lstStyle/>
          <a:p>
            <a:pPr algn="l" marL="0" indent="0" lvl="0">
              <a:lnSpc>
                <a:spcPts val="4439"/>
              </a:lnSpc>
              <a:spcBef>
                <a:spcPct val="0"/>
              </a:spcBef>
            </a:pPr>
            <a:r>
              <a:rPr lang="en-US" sz="3699" spc="110" strike="noStrike" u="none">
                <a:solidFill>
                  <a:srgbClr val="F4F5F7"/>
                </a:solidFill>
                <a:latin typeface="Aileron Bold"/>
              </a:rPr>
              <a:t>TECHNOLOGY EMPLOYED AND RATIONALE </a:t>
            </a:r>
          </a:p>
        </p:txBody>
      </p:sp>
      <p:sp>
        <p:nvSpPr>
          <p:cNvPr name="TextBox 12" id="12"/>
          <p:cNvSpPr txBox="true"/>
          <p:nvPr/>
        </p:nvSpPr>
        <p:spPr>
          <a:xfrm rot="0">
            <a:off x="4215376" y="5835705"/>
            <a:ext cx="13471821" cy="1656715"/>
          </a:xfrm>
          <a:prstGeom prst="rect">
            <a:avLst/>
          </a:prstGeom>
        </p:spPr>
        <p:txBody>
          <a:bodyPr anchor="t" rtlCol="false" tIns="0" lIns="0" bIns="0" rIns="0">
            <a:spAutoFit/>
          </a:bodyPr>
          <a:lstStyle/>
          <a:p>
            <a:pPr marL="410208" indent="-205104" lvl="1">
              <a:lnSpc>
                <a:spcPts val="2659"/>
              </a:lnSpc>
              <a:buFont typeface="Arial"/>
              <a:buChar char="•"/>
            </a:pPr>
            <a:r>
              <a:rPr lang="en-US" sz="1899">
                <a:solidFill>
                  <a:srgbClr val="FFFFFF"/>
                </a:solidFill>
                <a:latin typeface="Aileron Bold"/>
              </a:rPr>
              <a:t>Interactive Displays:</a:t>
            </a:r>
            <a:r>
              <a:rPr lang="en-US" sz="1899">
                <a:solidFill>
                  <a:srgbClr val="FFFFFF"/>
                </a:solidFill>
                <a:latin typeface="Aileron"/>
              </a:rPr>
              <a:t> Builds custom graphs </a:t>
            </a:r>
            <a:r>
              <a:rPr lang="en-US" sz="1899">
                <a:solidFill>
                  <a:srgbClr val="FFFFFF"/>
                </a:solidFill>
                <a:latin typeface="Aileron"/>
              </a:rPr>
              <a:t>a</a:t>
            </a:r>
            <a:r>
              <a:rPr lang="en-US" sz="1899">
                <a:solidFill>
                  <a:srgbClr val="FFFFFF"/>
                </a:solidFill>
                <a:latin typeface="Aileron"/>
              </a:rPr>
              <a:t>nd h</a:t>
            </a:r>
            <a:r>
              <a:rPr lang="en-US" sz="1899">
                <a:solidFill>
                  <a:srgbClr val="FFFFFF"/>
                </a:solidFill>
                <a:latin typeface="Aileron"/>
              </a:rPr>
              <a:t>eat</a:t>
            </a:r>
            <a:r>
              <a:rPr lang="en-US" sz="1899">
                <a:solidFill>
                  <a:srgbClr val="FFFFFF"/>
                </a:solidFill>
                <a:latin typeface="Aileron"/>
              </a:rPr>
              <a:t>m</a:t>
            </a:r>
            <a:r>
              <a:rPr lang="en-US" sz="1899">
                <a:solidFill>
                  <a:srgbClr val="FFFFFF"/>
                </a:solidFill>
                <a:latin typeface="Aileron"/>
              </a:rPr>
              <a:t>a</a:t>
            </a:r>
            <a:r>
              <a:rPr lang="en-US" sz="1899">
                <a:solidFill>
                  <a:srgbClr val="FFFFFF"/>
                </a:solidFill>
                <a:latin typeface="Aileron"/>
              </a:rPr>
              <a:t>ps</a:t>
            </a:r>
            <a:r>
              <a:rPr lang="en-US" sz="1899">
                <a:solidFill>
                  <a:srgbClr val="FFFFFF"/>
                </a:solidFill>
                <a:latin typeface="Aileron"/>
              </a:rPr>
              <a:t> </a:t>
            </a:r>
            <a:r>
              <a:rPr lang="en-US" sz="1899">
                <a:solidFill>
                  <a:srgbClr val="FFFFFF"/>
                </a:solidFill>
                <a:latin typeface="Aileron"/>
              </a:rPr>
              <a:t>for real-time data visualization on housing and crime statistics.</a:t>
            </a:r>
          </a:p>
          <a:p>
            <a:pPr marL="410208" indent="-205104" lvl="1">
              <a:lnSpc>
                <a:spcPts val="2659"/>
              </a:lnSpc>
              <a:buFont typeface="Arial"/>
              <a:buChar char="•"/>
            </a:pPr>
            <a:r>
              <a:rPr lang="en-US" sz="1899">
                <a:solidFill>
                  <a:srgbClr val="FFFFFF"/>
                </a:solidFill>
                <a:latin typeface="Aileron Bold"/>
              </a:rPr>
              <a:t>Dynamic User Inputs: </a:t>
            </a:r>
            <a:r>
              <a:rPr lang="en-US" sz="1899">
                <a:solidFill>
                  <a:srgbClr val="FFFFFF"/>
                </a:solidFill>
                <a:latin typeface="Aileron"/>
              </a:rPr>
              <a:t>Implements dropdowns for selecting boroughs or zip codes, </a:t>
            </a:r>
            <a:r>
              <a:rPr lang="en-US" sz="1899">
                <a:solidFill>
                  <a:srgbClr val="FFFFFF"/>
                </a:solidFill>
                <a:latin typeface="Aileron"/>
              </a:rPr>
              <a:t>aut</a:t>
            </a:r>
            <a:r>
              <a:rPr lang="en-US" sz="1899">
                <a:solidFill>
                  <a:srgbClr val="FFFFFF"/>
                </a:solidFill>
                <a:latin typeface="Aileron"/>
              </a:rPr>
              <a:t>o-</a:t>
            </a:r>
            <a:r>
              <a:rPr lang="en-US" sz="1899">
                <a:solidFill>
                  <a:srgbClr val="FFFFFF"/>
                </a:solidFill>
                <a:latin typeface="Aileron"/>
              </a:rPr>
              <a:t>u</a:t>
            </a:r>
            <a:r>
              <a:rPr lang="en-US" sz="1899">
                <a:solidFill>
                  <a:srgbClr val="FFFFFF"/>
                </a:solidFill>
                <a:latin typeface="Aileron"/>
              </a:rPr>
              <a:t>p</a:t>
            </a:r>
            <a:r>
              <a:rPr lang="en-US" sz="1899">
                <a:solidFill>
                  <a:srgbClr val="FFFFFF"/>
                </a:solidFill>
                <a:latin typeface="Aileron"/>
              </a:rPr>
              <a:t>dat</a:t>
            </a:r>
            <a:r>
              <a:rPr lang="en-US" sz="1899">
                <a:solidFill>
                  <a:srgbClr val="FFFFFF"/>
                </a:solidFill>
                <a:latin typeface="Aileron"/>
              </a:rPr>
              <a:t>ing</a:t>
            </a:r>
            <a:r>
              <a:rPr lang="en-US" sz="1899">
                <a:solidFill>
                  <a:srgbClr val="FFFFFF"/>
                </a:solidFill>
                <a:latin typeface="Aileron"/>
              </a:rPr>
              <a:t> </a:t>
            </a:r>
            <a:r>
              <a:rPr lang="en-US" sz="1899">
                <a:solidFill>
                  <a:srgbClr val="FFFFFF"/>
                </a:solidFill>
                <a:latin typeface="Aileron"/>
              </a:rPr>
              <a:t>visuals and tables.</a:t>
            </a:r>
          </a:p>
          <a:p>
            <a:pPr marL="410208" indent="-205104" lvl="1">
              <a:lnSpc>
                <a:spcPts val="2659"/>
              </a:lnSpc>
              <a:spcBef>
                <a:spcPct val="0"/>
              </a:spcBef>
              <a:buFont typeface="Arial"/>
              <a:buChar char="•"/>
            </a:pPr>
            <a:r>
              <a:rPr lang="en-US" sz="1899">
                <a:solidFill>
                  <a:srgbClr val="FFFFFF"/>
                </a:solidFill>
                <a:latin typeface="Aileron Bold"/>
              </a:rPr>
              <a:t>Optimized Layouts: </a:t>
            </a:r>
            <a:r>
              <a:rPr lang="en-US" sz="1899">
                <a:solidFill>
                  <a:srgbClr val="FFFFFF"/>
                </a:solidFill>
                <a:latin typeface="Aileron"/>
              </a:rPr>
              <a:t>Utilizes Dash along with HTML and CSS for intuitive, device-responsive designs that enhance user navigation and aesthetics.</a:t>
            </a:r>
          </a:p>
          <a:p>
            <a:pPr>
              <a:lnSpc>
                <a:spcPts val="2659"/>
              </a:lnSpc>
              <a:spcBef>
                <a:spcPct val="0"/>
              </a:spcBef>
            </a:pPr>
          </a:p>
        </p:txBody>
      </p:sp>
      <p:sp>
        <p:nvSpPr>
          <p:cNvPr name="Freeform 13" id="13"/>
          <p:cNvSpPr/>
          <p:nvPr/>
        </p:nvSpPr>
        <p:spPr>
          <a:xfrm flipH="false" flipV="false" rot="0">
            <a:off x="1389654" y="6510198"/>
            <a:ext cx="2053360" cy="1029847"/>
          </a:xfrm>
          <a:custGeom>
            <a:avLst/>
            <a:gdLst/>
            <a:ahLst/>
            <a:cxnLst/>
            <a:rect r="r" b="b" t="t" l="l"/>
            <a:pathLst>
              <a:path h="1029847" w="2053360">
                <a:moveTo>
                  <a:pt x="0" y="0"/>
                </a:moveTo>
                <a:lnTo>
                  <a:pt x="2053359" y="0"/>
                </a:lnTo>
                <a:lnTo>
                  <a:pt x="2053359" y="1029847"/>
                </a:lnTo>
                <a:lnTo>
                  <a:pt x="0" y="1029847"/>
                </a:lnTo>
                <a:lnTo>
                  <a:pt x="0" y="0"/>
                </a:lnTo>
                <a:close/>
              </a:path>
            </a:pathLst>
          </a:custGeom>
          <a:blipFill>
            <a:blip r:embed="rId4"/>
            <a:stretch>
              <a:fillRect l="0" t="-52763" r="-3734" b="-54068"/>
            </a:stretch>
          </a:blipFill>
        </p:spPr>
      </p:sp>
      <p:sp>
        <p:nvSpPr>
          <p:cNvPr name="Freeform 14" id="14"/>
          <p:cNvSpPr/>
          <p:nvPr/>
        </p:nvSpPr>
        <p:spPr>
          <a:xfrm flipH="false" flipV="false" rot="0">
            <a:off x="1389654" y="5572125"/>
            <a:ext cx="2182733" cy="980003"/>
          </a:xfrm>
          <a:custGeom>
            <a:avLst/>
            <a:gdLst/>
            <a:ahLst/>
            <a:cxnLst/>
            <a:rect r="r" b="b" t="t" l="l"/>
            <a:pathLst>
              <a:path h="980003" w="2182733">
                <a:moveTo>
                  <a:pt x="0" y="0"/>
                </a:moveTo>
                <a:lnTo>
                  <a:pt x="2182733" y="0"/>
                </a:lnTo>
                <a:lnTo>
                  <a:pt x="2182733" y="980003"/>
                </a:lnTo>
                <a:lnTo>
                  <a:pt x="0" y="980003"/>
                </a:lnTo>
                <a:lnTo>
                  <a:pt x="0" y="0"/>
                </a:lnTo>
                <a:close/>
              </a:path>
            </a:pathLst>
          </a:custGeom>
          <a:blipFill>
            <a:blip r:embed="rId5"/>
            <a:stretch>
              <a:fillRect l="0" t="0" r="0" b="0"/>
            </a:stretch>
          </a:blipFill>
        </p:spPr>
      </p:sp>
      <p:sp>
        <p:nvSpPr>
          <p:cNvPr name="TextBox 15" id="15"/>
          <p:cNvSpPr txBox="true"/>
          <p:nvPr/>
        </p:nvSpPr>
        <p:spPr>
          <a:xfrm rot="0">
            <a:off x="4177276" y="2728473"/>
            <a:ext cx="13471821" cy="2323465"/>
          </a:xfrm>
          <a:prstGeom prst="rect">
            <a:avLst/>
          </a:prstGeom>
        </p:spPr>
        <p:txBody>
          <a:bodyPr anchor="t" rtlCol="false" tIns="0" lIns="0" bIns="0" rIns="0">
            <a:spAutoFit/>
          </a:bodyPr>
          <a:lstStyle/>
          <a:p>
            <a:pPr marL="410208" indent="-205104" lvl="1">
              <a:lnSpc>
                <a:spcPts val="2659"/>
              </a:lnSpc>
              <a:buFont typeface="Arial"/>
              <a:buChar char="•"/>
            </a:pPr>
            <a:r>
              <a:rPr lang="en-US" sz="1899">
                <a:solidFill>
                  <a:srgbClr val="FFFFFF"/>
                </a:solidFill>
                <a:latin typeface="Aileron Semi-Bold"/>
              </a:rPr>
              <a:t>Interactive Data Access</a:t>
            </a:r>
            <a:r>
              <a:rPr lang="en-US" sz="1899">
                <a:solidFill>
                  <a:srgbClr val="FFFFFF"/>
                </a:solidFill>
                <a:latin typeface="Aileron"/>
              </a:rPr>
              <a:t>: Seamlessly integrates with multiple data tables such as lists of hospitals, parks, and restaurants allowing the chatbot to dynamically access and utilize specific datasets for real-time responses.</a:t>
            </a:r>
          </a:p>
          <a:p>
            <a:pPr marL="410208" indent="-205104" lvl="1">
              <a:lnSpc>
                <a:spcPts val="2659"/>
              </a:lnSpc>
              <a:buFont typeface="Arial"/>
              <a:buChar char="•"/>
            </a:pPr>
            <a:r>
              <a:rPr lang="en-US" sz="1899">
                <a:solidFill>
                  <a:srgbClr val="FFFFFF"/>
                </a:solidFill>
                <a:latin typeface="Aileron Semi-Bold"/>
              </a:rPr>
              <a:t>Dynamic Query Processing</a:t>
            </a:r>
            <a:r>
              <a:rPr lang="en-US" sz="1899">
                <a:solidFill>
                  <a:srgbClr val="FFFFFF"/>
                </a:solidFill>
                <a:latin typeface="Aileron"/>
              </a:rPr>
              <a:t>: Supports advanced natural language understanding, enabling the chatbot to accurately interpret and respond to user queries. </a:t>
            </a:r>
          </a:p>
          <a:p>
            <a:pPr marL="410208" indent="-205104" lvl="1">
              <a:lnSpc>
                <a:spcPts val="2659"/>
              </a:lnSpc>
              <a:buFont typeface="Arial"/>
              <a:buChar char="•"/>
            </a:pPr>
            <a:r>
              <a:rPr lang="en-US" sz="1899">
                <a:solidFill>
                  <a:srgbClr val="FFFFFF"/>
                </a:solidFill>
                <a:latin typeface="Aileron Semi-Bold"/>
              </a:rPr>
              <a:t>Optimized Performance</a:t>
            </a:r>
            <a:r>
              <a:rPr lang="en-US" sz="1899">
                <a:solidFill>
                  <a:srgbClr val="FFFFFF"/>
                </a:solidFill>
                <a:latin typeface="Aileron"/>
              </a:rPr>
              <a:t>: Employs a scalable architecture that efficiently handles increased data volumes and user interactions, ensuring robust performance as demand grows.</a:t>
            </a:r>
          </a:p>
          <a:p>
            <a:pPr>
              <a:lnSpc>
                <a:spcPts val="2659"/>
              </a:lnSpc>
              <a:spcBef>
                <a:spcPct val="0"/>
              </a:spcBef>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9126" t="-1645" r="-3320" b="-22297"/>
            </a:stretch>
          </a:blipFill>
        </p:spPr>
      </p:sp>
      <p:sp>
        <p:nvSpPr>
          <p:cNvPr name="AutoShape 3" id="3"/>
          <p:cNvSpPr/>
          <p:nvPr/>
        </p:nvSpPr>
        <p:spPr>
          <a:xfrm rot="0">
            <a:off x="1247160" y="701907"/>
            <a:ext cx="15793680" cy="9127465"/>
          </a:xfrm>
          <a:prstGeom prst="rect">
            <a:avLst/>
          </a:prstGeom>
          <a:solidFill>
            <a:srgbClr val="171710">
              <a:alpha val="89804"/>
            </a:srgbClr>
          </a:solidFill>
        </p:spPr>
      </p:sp>
      <p:sp>
        <p:nvSpPr>
          <p:cNvPr name="Freeform 4" id="4"/>
          <p:cNvSpPr/>
          <p:nvPr/>
        </p:nvSpPr>
        <p:spPr>
          <a:xfrm flipH="false" flipV="false" rot="0">
            <a:off x="1775854" y="1857420"/>
            <a:ext cx="14717028" cy="7461767"/>
          </a:xfrm>
          <a:custGeom>
            <a:avLst/>
            <a:gdLst/>
            <a:ahLst/>
            <a:cxnLst/>
            <a:rect r="r" b="b" t="t" l="l"/>
            <a:pathLst>
              <a:path h="7461767" w="14717028">
                <a:moveTo>
                  <a:pt x="0" y="0"/>
                </a:moveTo>
                <a:lnTo>
                  <a:pt x="14717028" y="0"/>
                </a:lnTo>
                <a:lnTo>
                  <a:pt x="14717028" y="7461767"/>
                </a:lnTo>
                <a:lnTo>
                  <a:pt x="0" y="7461767"/>
                </a:lnTo>
                <a:lnTo>
                  <a:pt x="0" y="0"/>
                </a:lnTo>
                <a:close/>
              </a:path>
            </a:pathLst>
          </a:custGeom>
          <a:blipFill>
            <a:blip r:embed="rId3"/>
            <a:stretch>
              <a:fillRect l="0" t="0" r="0" b="0"/>
            </a:stretch>
          </a:blipFill>
        </p:spPr>
      </p:sp>
      <p:sp>
        <p:nvSpPr>
          <p:cNvPr name="TextBox 5" id="5"/>
          <p:cNvSpPr txBox="true"/>
          <p:nvPr/>
        </p:nvSpPr>
        <p:spPr>
          <a:xfrm rot="0">
            <a:off x="1775854" y="1036757"/>
            <a:ext cx="9710808" cy="571500"/>
          </a:xfrm>
          <a:prstGeom prst="rect">
            <a:avLst/>
          </a:prstGeom>
        </p:spPr>
        <p:txBody>
          <a:bodyPr anchor="t" rtlCol="false" tIns="0" lIns="0" bIns="0" rIns="0">
            <a:spAutoFit/>
          </a:bodyPr>
          <a:lstStyle/>
          <a:p>
            <a:pPr>
              <a:lnSpc>
                <a:spcPts val="4440"/>
              </a:lnSpc>
            </a:pPr>
            <a:r>
              <a:rPr lang="en-US" sz="3700" spc="111">
                <a:solidFill>
                  <a:srgbClr val="F4F5F7"/>
                </a:solidFill>
                <a:latin typeface="Aileron Bold"/>
              </a:rPr>
              <a:t>WORKFLOW DESIGN</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9126" t="-1645" r="-3320" b="-22297"/>
            </a:stretch>
          </a:blipFill>
        </p:spPr>
      </p:sp>
      <p:sp>
        <p:nvSpPr>
          <p:cNvPr name="AutoShape 3" id="3"/>
          <p:cNvSpPr/>
          <p:nvPr/>
        </p:nvSpPr>
        <p:spPr>
          <a:xfrm rot="0">
            <a:off x="718983" y="1908532"/>
            <a:ext cx="16960647" cy="6477522"/>
          </a:xfrm>
          <a:prstGeom prst="rect">
            <a:avLst/>
          </a:prstGeom>
          <a:solidFill>
            <a:srgbClr val="171710">
              <a:alpha val="83922"/>
            </a:srgbClr>
          </a:solidFill>
        </p:spPr>
      </p:sp>
      <p:sp>
        <p:nvSpPr>
          <p:cNvPr name="Freeform 4" id="4"/>
          <p:cNvSpPr/>
          <p:nvPr/>
        </p:nvSpPr>
        <p:spPr>
          <a:xfrm flipH="false" flipV="false" rot="0">
            <a:off x="1084007" y="3496599"/>
            <a:ext cx="16230600" cy="4128265"/>
          </a:xfrm>
          <a:custGeom>
            <a:avLst/>
            <a:gdLst/>
            <a:ahLst/>
            <a:cxnLst/>
            <a:rect r="r" b="b" t="t" l="l"/>
            <a:pathLst>
              <a:path h="4128265" w="16230600">
                <a:moveTo>
                  <a:pt x="0" y="0"/>
                </a:moveTo>
                <a:lnTo>
                  <a:pt x="16230600" y="0"/>
                </a:lnTo>
                <a:lnTo>
                  <a:pt x="16230600" y="4128265"/>
                </a:lnTo>
                <a:lnTo>
                  <a:pt x="0" y="4128265"/>
                </a:lnTo>
                <a:lnTo>
                  <a:pt x="0" y="0"/>
                </a:lnTo>
                <a:close/>
              </a:path>
            </a:pathLst>
          </a:custGeom>
          <a:blipFill>
            <a:blip r:embed="rId3"/>
            <a:stretch>
              <a:fillRect l="-2623" t="-7294" r="-3298" b="-12906"/>
            </a:stretch>
          </a:blipFill>
        </p:spPr>
      </p:sp>
      <p:sp>
        <p:nvSpPr>
          <p:cNvPr name="TextBox 5" id="5"/>
          <p:cNvSpPr txBox="true"/>
          <p:nvPr/>
        </p:nvSpPr>
        <p:spPr>
          <a:xfrm rot="0">
            <a:off x="1084007" y="2437663"/>
            <a:ext cx="15841679" cy="571500"/>
          </a:xfrm>
          <a:prstGeom prst="rect">
            <a:avLst/>
          </a:prstGeom>
        </p:spPr>
        <p:txBody>
          <a:bodyPr anchor="t" rtlCol="false" tIns="0" lIns="0" bIns="0" rIns="0">
            <a:spAutoFit/>
          </a:bodyPr>
          <a:lstStyle/>
          <a:p>
            <a:pPr>
              <a:lnSpc>
                <a:spcPts val="4440"/>
              </a:lnSpc>
            </a:pPr>
            <a:r>
              <a:rPr lang="en-US" sz="3700" spc="111">
                <a:solidFill>
                  <a:srgbClr val="F4F5F7"/>
                </a:solidFill>
                <a:latin typeface="Aileron Bold"/>
              </a:rPr>
              <a:t>ETL PIPELINE: TO BE IMPLEMENTED FOR SCALABILITY</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9126" t="-1645" r="-3320" b="-22297"/>
            </a:stretch>
          </a:blipFill>
        </p:spPr>
      </p:sp>
      <p:sp>
        <p:nvSpPr>
          <p:cNvPr name="AutoShape 3" id="3"/>
          <p:cNvSpPr/>
          <p:nvPr/>
        </p:nvSpPr>
        <p:spPr>
          <a:xfrm rot="0">
            <a:off x="1175908" y="555774"/>
            <a:ext cx="15936185" cy="9175451"/>
          </a:xfrm>
          <a:prstGeom prst="rect">
            <a:avLst/>
          </a:prstGeom>
          <a:solidFill>
            <a:srgbClr val="000000">
              <a:alpha val="81961"/>
            </a:srgbClr>
          </a:solidFill>
        </p:spPr>
      </p:sp>
      <p:sp>
        <p:nvSpPr>
          <p:cNvPr name="TextBox 4" id="4"/>
          <p:cNvSpPr txBox="true"/>
          <p:nvPr/>
        </p:nvSpPr>
        <p:spPr>
          <a:xfrm rot="0">
            <a:off x="1565824" y="1624335"/>
            <a:ext cx="14869999" cy="2150745"/>
          </a:xfrm>
          <a:prstGeom prst="rect">
            <a:avLst/>
          </a:prstGeom>
        </p:spPr>
        <p:txBody>
          <a:bodyPr anchor="t" rtlCol="false" tIns="0" lIns="0" bIns="0" rIns="0">
            <a:spAutoFit/>
          </a:bodyPr>
          <a:lstStyle/>
          <a:p>
            <a:pPr>
              <a:lnSpc>
                <a:spcPts val="3079"/>
              </a:lnSpc>
            </a:pPr>
            <a:r>
              <a:rPr lang="en-US" sz="2199">
                <a:solidFill>
                  <a:srgbClr val="FDFEFD"/>
                </a:solidFill>
                <a:latin typeface="Aileron Bold"/>
              </a:rPr>
              <a:t>DATA AUTOMATION:</a:t>
            </a:r>
          </a:p>
          <a:p>
            <a:pPr marL="367031" indent="-183515" lvl="1">
              <a:lnSpc>
                <a:spcPts val="2380"/>
              </a:lnSpc>
              <a:buFont typeface="Arial"/>
              <a:buChar char="•"/>
            </a:pPr>
            <a:r>
              <a:rPr lang="en-US" sz="1700">
                <a:solidFill>
                  <a:srgbClr val="FDFEFD"/>
                </a:solidFill>
                <a:latin typeface="Aileron Bold"/>
              </a:rPr>
              <a:t>Apache Airflow: </a:t>
            </a:r>
            <a:r>
              <a:rPr lang="en-US" sz="1700">
                <a:solidFill>
                  <a:srgbClr val="FDFEFD"/>
                </a:solidFill>
                <a:latin typeface="Aileron"/>
              </a:rPr>
              <a:t>Deploy Apache Airflow to manage and automate the data workflows, orchestrating tasks like data extraction, transformation, and loading (ETL). This will allow for scheduled updates from various data sources, ensuring that the platform provides the most current information without manual intervention.</a:t>
            </a:r>
          </a:p>
          <a:p>
            <a:pPr marL="367031" indent="-183515" lvl="1">
              <a:lnSpc>
                <a:spcPts val="2380"/>
              </a:lnSpc>
              <a:buFont typeface="Arial"/>
              <a:buChar char="•"/>
            </a:pPr>
            <a:r>
              <a:rPr lang="en-US" sz="1700">
                <a:solidFill>
                  <a:srgbClr val="FDFEFD"/>
                </a:solidFill>
                <a:latin typeface="Aileron"/>
              </a:rPr>
              <a:t>A</a:t>
            </a:r>
            <a:r>
              <a:rPr lang="en-US" sz="1700">
                <a:solidFill>
                  <a:srgbClr val="FDFEFD"/>
                </a:solidFill>
                <a:latin typeface="Aileron Bold"/>
              </a:rPr>
              <a:t>mazon S3: </a:t>
            </a:r>
            <a:r>
              <a:rPr lang="en-US" sz="1700">
                <a:solidFill>
                  <a:srgbClr val="FDFEFD"/>
                </a:solidFill>
                <a:latin typeface="Aileron"/>
              </a:rPr>
              <a:t>Use Amazon S3 for data storage, leveraging its scalability and durability. This ensures that as the volume of data grows, the platform can seamlessly scale storage needs. S3 also provides benefits like data redundancy, ensuring high availability and disaster recovery.</a:t>
            </a:r>
          </a:p>
          <a:p>
            <a:pPr algn="ctr">
              <a:lnSpc>
                <a:spcPts val="2380"/>
              </a:lnSpc>
            </a:pPr>
          </a:p>
        </p:txBody>
      </p:sp>
      <p:sp>
        <p:nvSpPr>
          <p:cNvPr name="TextBox 5" id="5"/>
          <p:cNvSpPr txBox="true"/>
          <p:nvPr/>
        </p:nvSpPr>
        <p:spPr>
          <a:xfrm rot="0">
            <a:off x="1565824" y="3587559"/>
            <a:ext cx="14869999" cy="1560195"/>
          </a:xfrm>
          <a:prstGeom prst="rect">
            <a:avLst/>
          </a:prstGeom>
        </p:spPr>
        <p:txBody>
          <a:bodyPr anchor="t" rtlCol="false" tIns="0" lIns="0" bIns="0" rIns="0">
            <a:spAutoFit/>
          </a:bodyPr>
          <a:lstStyle/>
          <a:p>
            <a:pPr>
              <a:lnSpc>
                <a:spcPts val="3079"/>
              </a:lnSpc>
            </a:pPr>
            <a:r>
              <a:rPr lang="en-US" sz="2199">
                <a:solidFill>
                  <a:srgbClr val="FDFEFD"/>
                </a:solidFill>
                <a:latin typeface="Aileron Bold"/>
              </a:rPr>
              <a:t>LOAD BALANCING:</a:t>
            </a:r>
          </a:p>
          <a:p>
            <a:pPr algn="l" marL="367029" indent="-183514" lvl="1">
              <a:lnSpc>
                <a:spcPts val="2379"/>
              </a:lnSpc>
              <a:buFont typeface="Arial"/>
              <a:buChar char="•"/>
            </a:pPr>
            <a:r>
              <a:rPr lang="en-US" sz="1699">
                <a:solidFill>
                  <a:srgbClr val="FDFEFD"/>
                </a:solidFill>
                <a:latin typeface="Aileron Bold"/>
              </a:rPr>
              <a:t>I</a:t>
            </a:r>
            <a:r>
              <a:rPr lang="en-US" sz="1699">
                <a:solidFill>
                  <a:srgbClr val="FDFEFD"/>
                </a:solidFill>
                <a:latin typeface="Aileron"/>
              </a:rPr>
              <a:t>mplement advanced load balancing techniques using solutions like AWS Elastic Load Balancing or similar technologies. This will distribute incoming user requests across multiple server instances to prevent any single server from being overwhelmed, thereby maintaining optimal performance and minimizing response times even during peak loads.</a:t>
            </a:r>
          </a:p>
          <a:p>
            <a:pPr algn="ctr">
              <a:lnSpc>
                <a:spcPts val="2379"/>
              </a:lnSpc>
            </a:pPr>
          </a:p>
        </p:txBody>
      </p:sp>
      <p:sp>
        <p:nvSpPr>
          <p:cNvPr name="TextBox 6" id="6"/>
          <p:cNvSpPr txBox="true"/>
          <p:nvPr/>
        </p:nvSpPr>
        <p:spPr>
          <a:xfrm rot="0">
            <a:off x="1565824" y="5109655"/>
            <a:ext cx="14869999" cy="1264920"/>
          </a:xfrm>
          <a:prstGeom prst="rect">
            <a:avLst/>
          </a:prstGeom>
        </p:spPr>
        <p:txBody>
          <a:bodyPr anchor="t" rtlCol="false" tIns="0" lIns="0" bIns="0" rIns="0">
            <a:spAutoFit/>
          </a:bodyPr>
          <a:lstStyle/>
          <a:p>
            <a:pPr>
              <a:lnSpc>
                <a:spcPts val="3079"/>
              </a:lnSpc>
            </a:pPr>
            <a:r>
              <a:rPr lang="en-US" sz="2199">
                <a:solidFill>
                  <a:srgbClr val="FDFEFD"/>
                </a:solidFill>
                <a:latin typeface="Aileron Bold"/>
              </a:rPr>
              <a:t>PERFORMANCE OPTIMIZATION:</a:t>
            </a:r>
          </a:p>
          <a:p>
            <a:pPr algn="l" marL="367027" indent="-183514" lvl="1">
              <a:lnSpc>
                <a:spcPts val="2379"/>
              </a:lnSpc>
              <a:buFont typeface="Arial"/>
              <a:buChar char="•"/>
            </a:pPr>
            <a:r>
              <a:rPr lang="en-US" sz="1699">
                <a:solidFill>
                  <a:srgbClr val="FDFEFD"/>
                </a:solidFill>
                <a:latin typeface="Aileron Bold"/>
              </a:rPr>
              <a:t>R</a:t>
            </a:r>
            <a:r>
              <a:rPr lang="en-US" sz="1699">
                <a:solidFill>
                  <a:srgbClr val="FDFEFD"/>
                </a:solidFill>
                <a:latin typeface="Aileron"/>
              </a:rPr>
              <a:t>egularly conduct performance tuning and updates to the software and infrastructure. This includes optimizing database queries, caching frequently accessed data, and implementing efficient data retrieval methods to reduce latency.</a:t>
            </a:r>
          </a:p>
          <a:p>
            <a:pPr algn="ctr">
              <a:lnSpc>
                <a:spcPts val="2379"/>
              </a:lnSpc>
            </a:pPr>
          </a:p>
        </p:txBody>
      </p:sp>
      <p:sp>
        <p:nvSpPr>
          <p:cNvPr name="TextBox 7" id="7"/>
          <p:cNvSpPr txBox="true"/>
          <p:nvPr/>
        </p:nvSpPr>
        <p:spPr>
          <a:xfrm rot="0">
            <a:off x="1565824" y="6336475"/>
            <a:ext cx="15009014" cy="1892300"/>
          </a:xfrm>
          <a:prstGeom prst="rect">
            <a:avLst/>
          </a:prstGeom>
        </p:spPr>
        <p:txBody>
          <a:bodyPr anchor="t" rtlCol="false" tIns="0" lIns="0" bIns="0" rIns="0">
            <a:spAutoFit/>
          </a:bodyPr>
          <a:lstStyle/>
          <a:p>
            <a:pPr>
              <a:lnSpc>
                <a:spcPts val="3079"/>
              </a:lnSpc>
            </a:pPr>
            <a:r>
              <a:rPr lang="en-US" sz="2199">
                <a:solidFill>
                  <a:srgbClr val="FDFEFD"/>
                </a:solidFill>
                <a:latin typeface="Aileron Bold"/>
              </a:rPr>
              <a:t>MODULAR DESIGN:</a:t>
            </a:r>
          </a:p>
          <a:p>
            <a:pPr marL="367031" indent="-183515" lvl="1">
              <a:lnSpc>
                <a:spcPts val="2380"/>
              </a:lnSpc>
              <a:buFont typeface="Arial"/>
              <a:buChar char="•"/>
            </a:pPr>
            <a:r>
              <a:rPr lang="en-US" sz="1700">
                <a:solidFill>
                  <a:srgbClr val="FDFEFD"/>
                </a:solidFill>
                <a:latin typeface="Aileron Bold"/>
              </a:rPr>
              <a:t>D</a:t>
            </a:r>
            <a:r>
              <a:rPr lang="en-US" sz="1700">
                <a:solidFill>
                  <a:srgbClr val="FDFEFD"/>
                </a:solidFill>
                <a:latin typeface="Aileron"/>
              </a:rPr>
              <a:t>esign the system architecture in a modular fashion where different components like user interface, database management, and data processing can be developed and scaled independently. This flexibility allows for targeted upgrades and scaling on specific sections of the platform without needing to overhaul the entire system.</a:t>
            </a:r>
          </a:p>
          <a:p>
            <a:pPr algn="l" marL="388620" indent="-194310" lvl="1">
              <a:lnSpc>
                <a:spcPts val="2520"/>
              </a:lnSpc>
              <a:buFont typeface="Arial"/>
              <a:buChar char="•"/>
            </a:pPr>
            <a:r>
              <a:rPr lang="en-US" sz="1800">
                <a:solidFill>
                  <a:srgbClr val="FDFEFD"/>
                </a:solidFill>
                <a:latin typeface="Aileron Bold"/>
              </a:rPr>
              <a:t>E</a:t>
            </a:r>
            <a:r>
              <a:rPr lang="en-US" sz="1800">
                <a:solidFill>
                  <a:srgbClr val="FDFEFD"/>
                </a:solidFill>
                <a:latin typeface="Aileron"/>
              </a:rPr>
              <a:t>mploy microservices architecture where feasible to encapsulate different functionalities, making the system more resilient &amp; easier to manage.</a:t>
            </a:r>
          </a:p>
          <a:p>
            <a:pPr algn="ctr">
              <a:lnSpc>
                <a:spcPts val="2520"/>
              </a:lnSpc>
            </a:pPr>
          </a:p>
        </p:txBody>
      </p:sp>
      <p:sp>
        <p:nvSpPr>
          <p:cNvPr name="TextBox 8" id="8"/>
          <p:cNvSpPr txBox="true"/>
          <p:nvPr/>
        </p:nvSpPr>
        <p:spPr>
          <a:xfrm rot="0">
            <a:off x="1565824" y="905583"/>
            <a:ext cx="13426985" cy="571500"/>
          </a:xfrm>
          <a:prstGeom prst="rect">
            <a:avLst/>
          </a:prstGeom>
        </p:spPr>
        <p:txBody>
          <a:bodyPr anchor="t" rtlCol="false" tIns="0" lIns="0" bIns="0" rIns="0">
            <a:spAutoFit/>
          </a:bodyPr>
          <a:lstStyle/>
          <a:p>
            <a:pPr>
              <a:lnSpc>
                <a:spcPts val="4439"/>
              </a:lnSpc>
            </a:pPr>
            <a:r>
              <a:rPr lang="en-US" sz="3699" spc="110">
                <a:solidFill>
                  <a:srgbClr val="F4F5F7"/>
                </a:solidFill>
                <a:latin typeface="Aileron Bold"/>
              </a:rPr>
              <a:t>OPERATIONAL SCALABILITY </a:t>
            </a:r>
          </a:p>
        </p:txBody>
      </p:sp>
      <p:sp>
        <p:nvSpPr>
          <p:cNvPr name="TextBox 9" id="9"/>
          <p:cNvSpPr txBox="true"/>
          <p:nvPr/>
        </p:nvSpPr>
        <p:spPr>
          <a:xfrm rot="0">
            <a:off x="1565824" y="8190675"/>
            <a:ext cx="14869999" cy="1264920"/>
          </a:xfrm>
          <a:prstGeom prst="rect">
            <a:avLst/>
          </a:prstGeom>
        </p:spPr>
        <p:txBody>
          <a:bodyPr anchor="t" rtlCol="false" tIns="0" lIns="0" bIns="0" rIns="0">
            <a:spAutoFit/>
          </a:bodyPr>
          <a:lstStyle/>
          <a:p>
            <a:pPr>
              <a:lnSpc>
                <a:spcPts val="3079"/>
              </a:lnSpc>
            </a:pPr>
            <a:r>
              <a:rPr lang="en-US" sz="2199">
                <a:solidFill>
                  <a:srgbClr val="FDFEFD"/>
                </a:solidFill>
                <a:latin typeface="Aileron Bold"/>
              </a:rPr>
              <a:t>SCHEMA - REFERENTIAL INTEGRATION:</a:t>
            </a:r>
          </a:p>
          <a:p>
            <a:pPr marL="367029" indent="-183514" lvl="1">
              <a:lnSpc>
                <a:spcPts val="2379"/>
              </a:lnSpc>
              <a:buFont typeface="Arial"/>
              <a:buChar char="•"/>
            </a:pPr>
            <a:r>
              <a:rPr lang="en-US" sz="1699">
                <a:solidFill>
                  <a:srgbClr val="FDFEFD"/>
                </a:solidFill>
                <a:latin typeface="Aileron Bold"/>
              </a:rPr>
              <a:t>T</a:t>
            </a:r>
            <a:r>
              <a:rPr lang="en-US" sz="1699">
                <a:solidFill>
                  <a:srgbClr val="FDFEFD"/>
                </a:solidFill>
                <a:latin typeface="Aileron"/>
              </a:rPr>
              <a:t>HE ATTEMPT TO MAP EVERY DATASET BY BOROUGH USING A 'BOROUGH_ID' WAS PARTIALLY UNSUCCESSFUL BECAUSE SOME DATASETS DID NOT SPECIFY BOROUGHS, AND THEY COULD NOT BE MAPPED BY ZIPCODE EITHER. CURRENTLY, THE SYSTEM IS SET TO READ-ONLY MODE, WHICH DOES NOT REQUIRE A SCHEMA. HOWEVER, WHEN WRITE WRITE PRIVILEGES ARE EVENTUALLY GRANTED, IT WILL BE NECESSARY TO IMPLEMENT A STAR SCHEMA AND ENSURE REFERENTIAL INTEGRITY TO MAINTAIN DATA CONSISTENCY.</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DAGA0YTD3p4</dc:identifier>
  <dcterms:modified xsi:type="dcterms:W3CDTF">2011-08-01T06:04:30Z</dcterms:modified>
  <cp:revision>1</cp:revision>
  <dc:title>MD 5400 - Project Proposal</dc:title>
</cp:coreProperties>
</file>